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1" r:id="rId6"/>
    <p:sldId id="260" r:id="rId7"/>
    <p:sldId id="262" r:id="rId8"/>
    <p:sldId id="263" r:id="rId9"/>
  </p:sldIdLst>
  <p:sldSz cx="14630400" cy="8229600"/>
  <p:notesSz cx="8229600" cy="14630400"/>
  <p:embeddedFontLst>
    <p:embeddedFont>
      <p:font typeface="Calibri" pitchFamily="34" charset="0"/>
      <p:regular r:id="rId11"/>
      <p:bold r:id="rId12"/>
      <p:italic r:id="rId13"/>
      <p:boldItalic r:id="rId14"/>
    </p:embeddedFont>
    <p:embeddedFont>
      <p:font typeface="Fira Sans"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11"/>
    <p:restoredTop sz="94610"/>
  </p:normalViewPr>
  <p:slideViewPr>
    <p:cSldViewPr snapToGrid="0" snapToObjects="1">
      <p:cViewPr varScale="1">
        <p:scale>
          <a:sx n="70" d="100"/>
          <a:sy n="70" d="100"/>
        </p:scale>
        <p:origin x="-523" y="-67"/>
      </p:cViewPr>
      <p:guideLst>
        <p:guide orient="horz" pos="2592"/>
        <p:guide pos="460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56755"/>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Sentiment Analysis of Twitter Dataset</a:t>
            </a:r>
            <a:endParaRPr lang="en-US" sz="4450" dirty="0"/>
          </a:p>
        </p:txBody>
      </p:sp>
      <p:sp>
        <p:nvSpPr>
          <p:cNvPr id="4" name="Text 1"/>
          <p:cNvSpPr/>
          <p:nvPr/>
        </p:nvSpPr>
        <p:spPr>
          <a:xfrm>
            <a:off x="793790" y="3414474"/>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This project leverages Twitter data to uncover sentiment trends using both </a:t>
            </a:r>
            <a:r>
              <a:rPr lang="en-US" sz="1750" b="1" dirty="0">
                <a:solidFill>
                  <a:srgbClr val="DAD1E6"/>
                </a:solidFill>
                <a:latin typeface="Fira Sans" pitchFamily="34" charset="0"/>
                <a:ea typeface="Fira Sans" pitchFamily="34" charset="-122"/>
                <a:cs typeface="Fira Sans" pitchFamily="34" charset="-120"/>
              </a:rPr>
              <a:t>rule-based (VADER)</a:t>
            </a:r>
            <a:r>
              <a:rPr lang="en-US" sz="1750" dirty="0">
                <a:solidFill>
                  <a:srgbClr val="DAD1E6"/>
                </a:solidFill>
                <a:latin typeface="Fira Sans" pitchFamily="34" charset="0"/>
                <a:ea typeface="Fira Sans" pitchFamily="34" charset="-122"/>
                <a:cs typeface="Fira Sans" pitchFamily="34" charset="-120"/>
              </a:rPr>
              <a:t> and </a:t>
            </a:r>
            <a:r>
              <a:rPr lang="en-US" sz="1750" b="1" dirty="0">
                <a:solidFill>
                  <a:srgbClr val="DAD1E6"/>
                </a:solidFill>
                <a:latin typeface="Fira Sans" pitchFamily="34" charset="0"/>
                <a:ea typeface="Fira Sans" pitchFamily="34" charset="-122"/>
                <a:cs typeface="Fira Sans" pitchFamily="34" charset="-120"/>
              </a:rPr>
              <a:t>machine-learning approaches</a:t>
            </a:r>
            <a:r>
              <a:rPr lang="en-US" sz="1750" dirty="0">
                <a:solidFill>
                  <a:srgbClr val="DAD1E6"/>
                </a:solidFill>
                <a:latin typeface="Fira Sans" pitchFamily="34" charset="0"/>
                <a:ea typeface="Fira Sans" pitchFamily="34" charset="-122"/>
                <a:cs typeface="Fira Sans" pitchFamily="34" charset="-120"/>
              </a:rPr>
              <a:t>. By employing </a:t>
            </a:r>
            <a:r>
              <a:rPr lang="en-US" sz="1750" b="1" dirty="0">
                <a:solidFill>
                  <a:srgbClr val="DAD1E6"/>
                </a:solidFill>
                <a:latin typeface="Fira Sans" pitchFamily="34" charset="0"/>
                <a:ea typeface="Fira Sans" pitchFamily="34" charset="-122"/>
                <a:cs typeface="Fira Sans" pitchFamily="34" charset="-120"/>
              </a:rPr>
              <a:t>Natural Language Processing (NLP)</a:t>
            </a:r>
            <a:r>
              <a:rPr lang="en-US" sz="1750" dirty="0">
                <a:solidFill>
                  <a:srgbClr val="DAD1E6"/>
                </a:solidFill>
                <a:latin typeface="Fira Sans" pitchFamily="34" charset="0"/>
                <a:ea typeface="Fira Sans" pitchFamily="34" charset="-122"/>
                <a:cs typeface="Fira Sans" pitchFamily="34" charset="-120"/>
              </a:rPr>
              <a:t> techniques, we classify tweets as positive, negative, or neutral to derive actionable insights.</a:t>
            </a:r>
            <a:endParaRPr lang="en-US" sz="1750" dirty="0"/>
          </a:p>
        </p:txBody>
      </p:sp>
      <p:sp>
        <p:nvSpPr>
          <p:cNvPr id="5" name="Text 2"/>
          <p:cNvSpPr/>
          <p:nvPr/>
        </p:nvSpPr>
        <p:spPr>
          <a:xfrm>
            <a:off x="793790" y="512123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Our analysis of </a:t>
            </a:r>
            <a:r>
              <a:rPr lang="en-US" sz="1750" b="1" dirty="0">
                <a:solidFill>
                  <a:srgbClr val="DAD1E6"/>
                </a:solidFill>
                <a:latin typeface="Fira Sans" pitchFamily="34" charset="0"/>
                <a:ea typeface="Fira Sans" pitchFamily="34" charset="-122"/>
                <a:cs typeface="Fira Sans" pitchFamily="34" charset="-120"/>
              </a:rPr>
              <a:t>10,000 tweets</a:t>
            </a:r>
            <a:r>
              <a:rPr lang="en-US" sz="1750" dirty="0">
                <a:solidFill>
                  <a:srgbClr val="DAD1E6"/>
                </a:solidFill>
                <a:latin typeface="Fira Sans" pitchFamily="34" charset="0"/>
                <a:ea typeface="Fira Sans" pitchFamily="34" charset="-122"/>
                <a:cs typeface="Fira Sans" pitchFamily="34" charset="-120"/>
              </a:rPr>
              <a:t> combines sentiment classification with topic modeling to provide a holistic overview of public sentiment. The project compares rule-based sentiment analysis with machine-learning approaches and extracts key topics through clustering methods.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501033"/>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Dataset Overview</a:t>
            </a:r>
            <a:endParaRPr lang="en-US" sz="4450" dirty="0"/>
          </a:p>
        </p:txBody>
      </p:sp>
      <p:sp>
        <p:nvSpPr>
          <p:cNvPr id="4" name="Shape 1"/>
          <p:cNvSpPr/>
          <p:nvPr/>
        </p:nvSpPr>
        <p:spPr>
          <a:xfrm>
            <a:off x="793790" y="4549973"/>
            <a:ext cx="4196358" cy="1669852"/>
          </a:xfrm>
          <a:prstGeom prst="roundRect">
            <a:avLst>
              <a:gd name="adj" fmla="val 2038"/>
            </a:avLst>
          </a:prstGeom>
          <a:solidFill>
            <a:srgbClr val="433550"/>
          </a:solidFill>
          <a:ln/>
        </p:spPr>
      </p:sp>
      <p:sp>
        <p:nvSpPr>
          <p:cNvPr id="5" name="Text 2"/>
          <p:cNvSpPr/>
          <p:nvPr/>
        </p:nvSpPr>
        <p:spPr>
          <a:xfrm>
            <a:off x="1020604" y="477678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Dataset Size</a:t>
            </a:r>
            <a:endParaRPr lang="en-US" sz="2200" dirty="0"/>
          </a:p>
        </p:txBody>
      </p:sp>
      <p:sp>
        <p:nvSpPr>
          <p:cNvPr id="6" name="Text 3"/>
          <p:cNvSpPr/>
          <p:nvPr/>
        </p:nvSpPr>
        <p:spPr>
          <a:xfrm>
            <a:off x="1020604" y="5267206"/>
            <a:ext cx="3742730"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10,000 tweets with no missing values</a:t>
            </a:r>
            <a:endParaRPr lang="en-US" sz="1750" dirty="0"/>
          </a:p>
        </p:txBody>
      </p:sp>
      <p:sp>
        <p:nvSpPr>
          <p:cNvPr id="7" name="Shape 4"/>
          <p:cNvSpPr/>
          <p:nvPr/>
        </p:nvSpPr>
        <p:spPr>
          <a:xfrm>
            <a:off x="5216962" y="4549973"/>
            <a:ext cx="4196358" cy="1669852"/>
          </a:xfrm>
          <a:prstGeom prst="roundRect">
            <a:avLst>
              <a:gd name="adj" fmla="val 2038"/>
            </a:avLst>
          </a:prstGeom>
          <a:solidFill>
            <a:srgbClr val="433550"/>
          </a:solidFill>
          <a:ln/>
        </p:spPr>
      </p:sp>
      <p:sp>
        <p:nvSpPr>
          <p:cNvPr id="8" name="Text 5"/>
          <p:cNvSpPr/>
          <p:nvPr/>
        </p:nvSpPr>
        <p:spPr>
          <a:xfrm>
            <a:off x="5443776" y="477678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Key Attributes</a:t>
            </a:r>
            <a:endParaRPr lang="en-US" sz="2200" dirty="0"/>
          </a:p>
        </p:txBody>
      </p:sp>
      <p:sp>
        <p:nvSpPr>
          <p:cNvPr id="9" name="Text 6"/>
          <p:cNvSpPr/>
          <p:nvPr/>
        </p:nvSpPr>
        <p:spPr>
          <a:xfrm>
            <a:off x="5443776" y="5267206"/>
            <a:ext cx="3742730"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Tweet_ID, Username, Text, Retweets, Likes, Timestamp</a:t>
            </a:r>
            <a:endParaRPr lang="en-US" sz="1750" dirty="0"/>
          </a:p>
        </p:txBody>
      </p:sp>
      <p:sp>
        <p:nvSpPr>
          <p:cNvPr id="10" name="Shape 7"/>
          <p:cNvSpPr/>
          <p:nvPr/>
        </p:nvSpPr>
        <p:spPr>
          <a:xfrm>
            <a:off x="9640133" y="4549973"/>
            <a:ext cx="4196358" cy="1669852"/>
          </a:xfrm>
          <a:prstGeom prst="roundRect">
            <a:avLst>
              <a:gd name="adj" fmla="val 2038"/>
            </a:avLst>
          </a:prstGeom>
          <a:solidFill>
            <a:srgbClr val="433550"/>
          </a:solidFill>
          <a:ln/>
        </p:spPr>
      </p:sp>
      <p:sp>
        <p:nvSpPr>
          <p:cNvPr id="11" name="Text 8"/>
          <p:cNvSpPr/>
          <p:nvPr/>
        </p:nvSpPr>
        <p:spPr>
          <a:xfrm>
            <a:off x="9866948" y="477678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Engagement Metrics</a:t>
            </a:r>
            <a:endParaRPr lang="en-US" sz="2200" dirty="0"/>
          </a:p>
        </p:txBody>
      </p:sp>
      <p:sp>
        <p:nvSpPr>
          <p:cNvPr id="12" name="Text 9"/>
          <p:cNvSpPr/>
          <p:nvPr/>
        </p:nvSpPr>
        <p:spPr>
          <a:xfrm>
            <a:off x="9866948" y="5267206"/>
            <a:ext cx="3742730"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Average Retweets: 49.72; Average Likes: 49.93</a:t>
            </a:r>
            <a:endParaRPr lang="en-US" sz="1750" dirty="0"/>
          </a:p>
        </p:txBody>
      </p:sp>
      <p:sp>
        <p:nvSpPr>
          <p:cNvPr id="13" name="Text 10"/>
          <p:cNvSpPr/>
          <p:nvPr/>
        </p:nvSpPr>
        <p:spPr>
          <a:xfrm>
            <a:off x="793790" y="6474976"/>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The dataset was sourced from a publicly available repository and includes unique identifiers for each tweet, the Twitter account that posted it, the content, engagement metrics, and posting time. Cleaning and transformation were performed to convert the Timestamp column into a datetime format for trend analysis.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3053"/>
          </a:xfrm>
          <a:prstGeom prst="rect">
            <a:avLst/>
          </a:prstGeom>
        </p:spPr>
      </p:pic>
      <p:sp>
        <p:nvSpPr>
          <p:cNvPr id="3" name="Text 0"/>
          <p:cNvSpPr/>
          <p:nvPr/>
        </p:nvSpPr>
        <p:spPr>
          <a:xfrm>
            <a:off x="669965" y="526375"/>
            <a:ext cx="5742146" cy="598289"/>
          </a:xfrm>
          <a:prstGeom prst="rect">
            <a:avLst/>
          </a:prstGeom>
          <a:noFill/>
          <a:ln/>
        </p:spPr>
        <p:txBody>
          <a:bodyPr wrap="none" lIns="0" tIns="0" rIns="0" bIns="0" rtlCol="0" anchor="t"/>
          <a:lstStyle/>
          <a:p>
            <a:pPr marL="0" indent="0" algn="l">
              <a:lnSpc>
                <a:spcPts val="4700"/>
              </a:lnSpc>
              <a:buNone/>
            </a:pPr>
            <a:r>
              <a:rPr lang="en-US" sz="3750" b="1" dirty="0">
                <a:solidFill>
                  <a:srgbClr val="F94CAF"/>
                </a:solidFill>
                <a:latin typeface="Inconsolata Bold" pitchFamily="34" charset="0"/>
                <a:ea typeface="Inconsolata Bold" pitchFamily="34" charset="-122"/>
                <a:cs typeface="Inconsolata Bold" pitchFamily="34" charset="-120"/>
              </a:rPr>
              <a:t>Data Preprocessing Steps</a:t>
            </a:r>
            <a:endParaRPr lang="en-US" sz="3750" dirty="0"/>
          </a:p>
        </p:txBody>
      </p:sp>
      <p:pic>
        <p:nvPicPr>
          <p:cNvPr id="4" name="Image 1" descr="preencoded.png"/>
          <p:cNvPicPr>
            <a:picLocks noChangeAspect="1"/>
          </p:cNvPicPr>
          <p:nvPr/>
        </p:nvPicPr>
        <p:blipFill>
          <a:blip r:embed="rId4"/>
          <a:stretch>
            <a:fillRect/>
          </a:stretch>
        </p:blipFill>
        <p:spPr>
          <a:xfrm>
            <a:off x="669965" y="1411724"/>
            <a:ext cx="957143" cy="1148596"/>
          </a:xfrm>
          <a:prstGeom prst="rect">
            <a:avLst/>
          </a:prstGeom>
        </p:spPr>
      </p:pic>
      <p:sp>
        <p:nvSpPr>
          <p:cNvPr id="5" name="Text 1"/>
          <p:cNvSpPr/>
          <p:nvPr/>
        </p:nvSpPr>
        <p:spPr>
          <a:xfrm>
            <a:off x="1914168" y="1603058"/>
            <a:ext cx="2392918" cy="299085"/>
          </a:xfrm>
          <a:prstGeom prst="rect">
            <a:avLst/>
          </a:prstGeom>
          <a:noFill/>
          <a:ln/>
        </p:spPr>
        <p:txBody>
          <a:bodyPr wrap="none" lIns="0" tIns="0" rIns="0" bIns="0" rtlCol="0" anchor="t"/>
          <a:lstStyle/>
          <a:p>
            <a:pPr marL="0" indent="0" algn="l">
              <a:lnSpc>
                <a:spcPts val="2350"/>
              </a:lnSpc>
              <a:buNone/>
            </a:pPr>
            <a:r>
              <a:rPr lang="en-US" sz="1850" b="1" dirty="0">
                <a:solidFill>
                  <a:srgbClr val="DAD1E6"/>
                </a:solidFill>
                <a:latin typeface="Inconsolata Bold" pitchFamily="34" charset="0"/>
                <a:ea typeface="Inconsolata Bold" pitchFamily="34" charset="-122"/>
                <a:cs typeface="Inconsolata Bold" pitchFamily="34" charset="-120"/>
              </a:rPr>
              <a:t>Missing Values Check</a:t>
            </a:r>
            <a:endParaRPr lang="en-US" sz="1850" dirty="0"/>
          </a:p>
        </p:txBody>
      </p:sp>
      <p:sp>
        <p:nvSpPr>
          <p:cNvPr id="6" name="Text 2"/>
          <p:cNvSpPr/>
          <p:nvPr/>
        </p:nvSpPr>
        <p:spPr>
          <a:xfrm>
            <a:off x="1914168" y="2016919"/>
            <a:ext cx="6559868" cy="306229"/>
          </a:xfrm>
          <a:prstGeom prst="rect">
            <a:avLst/>
          </a:prstGeom>
          <a:noFill/>
          <a:ln/>
        </p:spPr>
        <p:txBody>
          <a:bodyPr wrap="none" lIns="0" tIns="0" rIns="0" bIns="0" rtlCol="0" anchor="t"/>
          <a:lstStyle/>
          <a:p>
            <a:pPr marL="0" indent="0" algn="l">
              <a:lnSpc>
                <a:spcPts val="2400"/>
              </a:lnSpc>
              <a:buNone/>
            </a:pPr>
            <a:r>
              <a:rPr lang="en-US" sz="1500" dirty="0">
                <a:solidFill>
                  <a:srgbClr val="DAD1E6"/>
                </a:solidFill>
                <a:latin typeface="Fira Sans" pitchFamily="34" charset="0"/>
                <a:ea typeface="Fira Sans" pitchFamily="34" charset="-122"/>
                <a:cs typeface="Fira Sans" pitchFamily="34" charset="-120"/>
              </a:rPr>
              <a:t>Identified and handled null values in the dataset</a:t>
            </a:r>
            <a:endParaRPr lang="en-US" sz="1500" dirty="0"/>
          </a:p>
        </p:txBody>
      </p:sp>
      <p:pic>
        <p:nvPicPr>
          <p:cNvPr id="7" name="Image 2" descr="preencoded.png"/>
          <p:cNvPicPr>
            <a:picLocks noChangeAspect="1"/>
          </p:cNvPicPr>
          <p:nvPr/>
        </p:nvPicPr>
        <p:blipFill>
          <a:blip r:embed="rId5"/>
          <a:stretch>
            <a:fillRect/>
          </a:stretch>
        </p:blipFill>
        <p:spPr>
          <a:xfrm>
            <a:off x="669965" y="2560320"/>
            <a:ext cx="957143" cy="1408986"/>
          </a:xfrm>
          <a:prstGeom prst="rect">
            <a:avLst/>
          </a:prstGeom>
        </p:spPr>
      </p:pic>
      <p:sp>
        <p:nvSpPr>
          <p:cNvPr id="8" name="Text 3"/>
          <p:cNvSpPr/>
          <p:nvPr/>
        </p:nvSpPr>
        <p:spPr>
          <a:xfrm>
            <a:off x="1914168" y="2751653"/>
            <a:ext cx="2392918" cy="299085"/>
          </a:xfrm>
          <a:prstGeom prst="rect">
            <a:avLst/>
          </a:prstGeom>
          <a:noFill/>
          <a:ln/>
        </p:spPr>
        <p:txBody>
          <a:bodyPr wrap="none" lIns="0" tIns="0" rIns="0" bIns="0" rtlCol="0" anchor="t"/>
          <a:lstStyle/>
          <a:p>
            <a:pPr marL="0" indent="0" algn="l">
              <a:lnSpc>
                <a:spcPts val="2350"/>
              </a:lnSpc>
              <a:buNone/>
            </a:pPr>
            <a:r>
              <a:rPr lang="en-US" sz="1850" b="1" dirty="0">
                <a:solidFill>
                  <a:srgbClr val="DAD1E6"/>
                </a:solidFill>
                <a:latin typeface="Inconsolata Bold" pitchFamily="34" charset="0"/>
                <a:ea typeface="Inconsolata Bold" pitchFamily="34" charset="-122"/>
                <a:cs typeface="Inconsolata Bold" pitchFamily="34" charset="-120"/>
              </a:rPr>
              <a:t>Text Cleaning</a:t>
            </a:r>
            <a:endParaRPr lang="en-US" sz="1850" dirty="0"/>
          </a:p>
        </p:txBody>
      </p:sp>
      <p:sp>
        <p:nvSpPr>
          <p:cNvPr id="9" name="Text 4"/>
          <p:cNvSpPr/>
          <p:nvPr/>
        </p:nvSpPr>
        <p:spPr>
          <a:xfrm>
            <a:off x="1914168" y="3165515"/>
            <a:ext cx="6559868" cy="612458"/>
          </a:xfrm>
          <a:prstGeom prst="rect">
            <a:avLst/>
          </a:prstGeom>
          <a:noFill/>
          <a:ln/>
        </p:spPr>
        <p:txBody>
          <a:bodyPr wrap="square" lIns="0" tIns="0" rIns="0" bIns="0" rtlCol="0" anchor="t"/>
          <a:lstStyle/>
          <a:p>
            <a:pPr marL="0" indent="0" algn="l">
              <a:lnSpc>
                <a:spcPts val="2400"/>
              </a:lnSpc>
              <a:buNone/>
            </a:pPr>
            <a:r>
              <a:rPr lang="en-US" sz="1500" dirty="0">
                <a:solidFill>
                  <a:srgbClr val="DAD1E6"/>
                </a:solidFill>
                <a:latin typeface="Fira Sans" pitchFamily="34" charset="0"/>
                <a:ea typeface="Fira Sans" pitchFamily="34" charset="-122"/>
                <a:cs typeface="Fira Sans" pitchFamily="34" charset="-120"/>
              </a:rPr>
              <a:t>Lowercased text, removed mentions, URLs, hashtags, special characters, and stopwords</a:t>
            </a:r>
            <a:endParaRPr lang="en-US" sz="1500" dirty="0"/>
          </a:p>
        </p:txBody>
      </p:sp>
      <p:pic>
        <p:nvPicPr>
          <p:cNvPr id="10" name="Image 3" descr="preencoded.png"/>
          <p:cNvPicPr>
            <a:picLocks noChangeAspect="1"/>
          </p:cNvPicPr>
          <p:nvPr/>
        </p:nvPicPr>
        <p:blipFill>
          <a:blip r:embed="rId6"/>
          <a:stretch>
            <a:fillRect/>
          </a:stretch>
        </p:blipFill>
        <p:spPr>
          <a:xfrm>
            <a:off x="669965" y="3969306"/>
            <a:ext cx="957143" cy="1148596"/>
          </a:xfrm>
          <a:prstGeom prst="rect">
            <a:avLst/>
          </a:prstGeom>
        </p:spPr>
      </p:pic>
      <p:sp>
        <p:nvSpPr>
          <p:cNvPr id="11" name="Text 5"/>
          <p:cNvSpPr/>
          <p:nvPr/>
        </p:nvSpPr>
        <p:spPr>
          <a:xfrm>
            <a:off x="1914168" y="4160639"/>
            <a:ext cx="3348871" cy="299085"/>
          </a:xfrm>
          <a:prstGeom prst="rect">
            <a:avLst/>
          </a:prstGeom>
          <a:noFill/>
          <a:ln/>
        </p:spPr>
        <p:txBody>
          <a:bodyPr wrap="none" lIns="0" tIns="0" rIns="0" bIns="0" rtlCol="0" anchor="t"/>
          <a:lstStyle/>
          <a:p>
            <a:pPr marL="0" indent="0" algn="l">
              <a:lnSpc>
                <a:spcPts val="2350"/>
              </a:lnSpc>
              <a:buNone/>
            </a:pPr>
            <a:r>
              <a:rPr lang="en-US" sz="1850" b="1" dirty="0">
                <a:solidFill>
                  <a:srgbClr val="DAD1E6"/>
                </a:solidFill>
                <a:latin typeface="Inconsolata Bold" pitchFamily="34" charset="0"/>
                <a:ea typeface="Inconsolata Bold" pitchFamily="34" charset="-122"/>
                <a:cs typeface="Inconsolata Bold" pitchFamily="34" charset="-120"/>
              </a:rPr>
              <a:t>Tokenization &amp; Lemmatization</a:t>
            </a:r>
            <a:endParaRPr lang="en-US" sz="1850" dirty="0"/>
          </a:p>
        </p:txBody>
      </p:sp>
      <p:sp>
        <p:nvSpPr>
          <p:cNvPr id="12" name="Text 6"/>
          <p:cNvSpPr/>
          <p:nvPr/>
        </p:nvSpPr>
        <p:spPr>
          <a:xfrm>
            <a:off x="1914168" y="4574500"/>
            <a:ext cx="6559868" cy="306229"/>
          </a:xfrm>
          <a:prstGeom prst="rect">
            <a:avLst/>
          </a:prstGeom>
          <a:noFill/>
          <a:ln/>
        </p:spPr>
        <p:txBody>
          <a:bodyPr wrap="none" lIns="0" tIns="0" rIns="0" bIns="0" rtlCol="0" anchor="t"/>
          <a:lstStyle/>
          <a:p>
            <a:pPr marL="0" indent="0" algn="l">
              <a:lnSpc>
                <a:spcPts val="2400"/>
              </a:lnSpc>
              <a:buNone/>
            </a:pPr>
            <a:r>
              <a:rPr lang="en-US" sz="1500" dirty="0">
                <a:solidFill>
                  <a:srgbClr val="DAD1E6"/>
                </a:solidFill>
                <a:latin typeface="Fira Sans" pitchFamily="34" charset="0"/>
                <a:ea typeface="Fira Sans" pitchFamily="34" charset="-122"/>
                <a:cs typeface="Fira Sans" pitchFamily="34" charset="-120"/>
              </a:rPr>
              <a:t>Processed text for semantic analysis</a:t>
            </a:r>
            <a:endParaRPr lang="en-US" sz="1500" dirty="0"/>
          </a:p>
        </p:txBody>
      </p:sp>
      <p:pic>
        <p:nvPicPr>
          <p:cNvPr id="13" name="Image 4" descr="preencoded.png"/>
          <p:cNvPicPr>
            <a:picLocks noChangeAspect="1"/>
          </p:cNvPicPr>
          <p:nvPr/>
        </p:nvPicPr>
        <p:blipFill>
          <a:blip r:embed="rId7"/>
          <a:stretch>
            <a:fillRect/>
          </a:stretch>
        </p:blipFill>
        <p:spPr>
          <a:xfrm>
            <a:off x="669965" y="5117902"/>
            <a:ext cx="957143" cy="1148596"/>
          </a:xfrm>
          <a:prstGeom prst="rect">
            <a:avLst/>
          </a:prstGeom>
        </p:spPr>
      </p:pic>
      <p:sp>
        <p:nvSpPr>
          <p:cNvPr id="14" name="Text 7"/>
          <p:cNvSpPr/>
          <p:nvPr/>
        </p:nvSpPr>
        <p:spPr>
          <a:xfrm>
            <a:off x="1914168" y="5309235"/>
            <a:ext cx="2392918" cy="299085"/>
          </a:xfrm>
          <a:prstGeom prst="rect">
            <a:avLst/>
          </a:prstGeom>
          <a:noFill/>
          <a:ln/>
        </p:spPr>
        <p:txBody>
          <a:bodyPr wrap="none" lIns="0" tIns="0" rIns="0" bIns="0" rtlCol="0" anchor="t"/>
          <a:lstStyle/>
          <a:p>
            <a:pPr marL="0" indent="0" algn="l">
              <a:lnSpc>
                <a:spcPts val="2350"/>
              </a:lnSpc>
              <a:buNone/>
            </a:pPr>
            <a:r>
              <a:rPr lang="en-US" sz="1850" b="1" dirty="0">
                <a:solidFill>
                  <a:srgbClr val="DAD1E6"/>
                </a:solidFill>
                <a:latin typeface="Inconsolata Bold" pitchFamily="34" charset="0"/>
                <a:ea typeface="Inconsolata Bold" pitchFamily="34" charset="-122"/>
                <a:cs typeface="Inconsolata Bold" pitchFamily="34" charset="-120"/>
              </a:rPr>
              <a:t>Feature Engineering</a:t>
            </a:r>
            <a:endParaRPr lang="en-US" sz="1850" dirty="0"/>
          </a:p>
        </p:txBody>
      </p:sp>
      <p:sp>
        <p:nvSpPr>
          <p:cNvPr id="15" name="Text 8"/>
          <p:cNvSpPr/>
          <p:nvPr/>
        </p:nvSpPr>
        <p:spPr>
          <a:xfrm>
            <a:off x="1914168" y="5723096"/>
            <a:ext cx="6559868" cy="306229"/>
          </a:xfrm>
          <a:prstGeom prst="rect">
            <a:avLst/>
          </a:prstGeom>
          <a:noFill/>
          <a:ln/>
        </p:spPr>
        <p:txBody>
          <a:bodyPr wrap="none" lIns="0" tIns="0" rIns="0" bIns="0" rtlCol="0" anchor="t"/>
          <a:lstStyle/>
          <a:p>
            <a:pPr marL="0" indent="0" algn="l">
              <a:lnSpc>
                <a:spcPts val="2400"/>
              </a:lnSpc>
              <a:buNone/>
            </a:pPr>
            <a:r>
              <a:rPr lang="en-US" sz="1500" dirty="0">
                <a:solidFill>
                  <a:srgbClr val="DAD1E6"/>
                </a:solidFill>
                <a:latin typeface="Fira Sans" pitchFamily="34" charset="0"/>
                <a:ea typeface="Fira Sans" pitchFamily="34" charset="-122"/>
                <a:cs typeface="Fira Sans" pitchFamily="34" charset="-120"/>
              </a:rPr>
              <a:t>Created Cleaned_Text column and extracted Date from Timestamp</a:t>
            </a:r>
            <a:endParaRPr lang="en-US" sz="1500" dirty="0"/>
          </a:p>
        </p:txBody>
      </p:sp>
      <p:sp>
        <p:nvSpPr>
          <p:cNvPr id="16" name="Text 9"/>
          <p:cNvSpPr/>
          <p:nvPr/>
        </p:nvSpPr>
        <p:spPr>
          <a:xfrm>
            <a:off x="669965" y="6481763"/>
            <a:ext cx="7804071" cy="1224915"/>
          </a:xfrm>
          <a:prstGeom prst="rect">
            <a:avLst/>
          </a:prstGeom>
          <a:noFill/>
          <a:ln/>
        </p:spPr>
        <p:txBody>
          <a:bodyPr wrap="square" lIns="0" tIns="0" rIns="0" bIns="0" rtlCol="0" anchor="t"/>
          <a:lstStyle/>
          <a:p>
            <a:pPr marL="0" indent="0" algn="l">
              <a:lnSpc>
                <a:spcPts val="2400"/>
              </a:lnSpc>
              <a:buNone/>
            </a:pPr>
            <a:r>
              <a:rPr lang="en-US" sz="1500" dirty="0">
                <a:solidFill>
                  <a:srgbClr val="DAD1E6"/>
                </a:solidFill>
                <a:latin typeface="Fira Sans" pitchFamily="34" charset="0"/>
                <a:ea typeface="Fira Sans" pitchFamily="34" charset="-122"/>
                <a:cs typeface="Fira Sans" pitchFamily="34" charset="-120"/>
              </a:rPr>
              <a:t>To ensure high-quality input data for analysis, we performed comprehensive preprocessing. This transformation is illustrated in the example: Raw text "Party least receive say or single. Prevent pre..." became the cleaned version "party least receive say single prevent pre".</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4824" y="1063943"/>
            <a:ext cx="7542728" cy="650319"/>
          </a:xfrm>
          <a:prstGeom prst="rect">
            <a:avLst/>
          </a:prstGeom>
          <a:noFill/>
          <a:ln/>
        </p:spPr>
        <p:txBody>
          <a:bodyPr wrap="none" lIns="0" tIns="0" rIns="0" bIns="0" rtlCol="0" anchor="t"/>
          <a:lstStyle/>
          <a:p>
            <a:pPr marL="0" indent="0" algn="l">
              <a:lnSpc>
                <a:spcPts val="5100"/>
              </a:lnSpc>
              <a:buNone/>
            </a:pPr>
            <a:r>
              <a:rPr lang="en-US" sz="4050" b="1" dirty="0">
                <a:solidFill>
                  <a:srgbClr val="F94CAF"/>
                </a:solidFill>
                <a:latin typeface="Inconsolata Bold" pitchFamily="34" charset="0"/>
                <a:ea typeface="Inconsolata Bold" pitchFamily="34" charset="-122"/>
                <a:cs typeface="Inconsolata Bold" pitchFamily="34" charset="-120"/>
              </a:rPr>
              <a:t>Rule-Based Sentiment Analysis</a:t>
            </a:r>
            <a:endParaRPr lang="en-US" sz="4050" dirty="0"/>
          </a:p>
        </p:txBody>
      </p:sp>
      <p:sp>
        <p:nvSpPr>
          <p:cNvPr id="4" name="Shape 1"/>
          <p:cNvSpPr/>
          <p:nvPr/>
        </p:nvSpPr>
        <p:spPr>
          <a:xfrm>
            <a:off x="6214824" y="2260521"/>
            <a:ext cx="468273" cy="468273"/>
          </a:xfrm>
          <a:prstGeom prst="roundRect">
            <a:avLst>
              <a:gd name="adj" fmla="val 6667"/>
            </a:avLst>
          </a:prstGeom>
          <a:solidFill>
            <a:srgbClr val="433550"/>
          </a:solidFill>
          <a:ln/>
        </p:spPr>
      </p:sp>
      <p:pic>
        <p:nvPicPr>
          <p:cNvPr id="5" name="Image 1" descr="preencoded.png"/>
          <p:cNvPicPr>
            <a:picLocks noChangeAspect="1"/>
          </p:cNvPicPr>
          <p:nvPr/>
        </p:nvPicPr>
        <p:blipFill>
          <a:blip r:embed="rId4"/>
          <a:stretch>
            <a:fillRect/>
          </a:stretch>
        </p:blipFill>
        <p:spPr>
          <a:xfrm>
            <a:off x="6292810" y="2299514"/>
            <a:ext cx="312182" cy="390168"/>
          </a:xfrm>
          <a:prstGeom prst="rect">
            <a:avLst/>
          </a:prstGeom>
        </p:spPr>
      </p:pic>
      <p:sp>
        <p:nvSpPr>
          <p:cNvPr id="6" name="Text 2"/>
          <p:cNvSpPr/>
          <p:nvPr/>
        </p:nvSpPr>
        <p:spPr>
          <a:xfrm>
            <a:off x="6891218" y="2260521"/>
            <a:ext cx="2601635" cy="325160"/>
          </a:xfrm>
          <a:prstGeom prst="rect">
            <a:avLst/>
          </a:prstGeom>
          <a:noFill/>
          <a:ln/>
        </p:spPr>
        <p:txBody>
          <a:bodyPr wrap="none" lIns="0" tIns="0" rIns="0" bIns="0" rtlCol="0" anchor="t"/>
          <a:lstStyle/>
          <a:p>
            <a:pPr marL="0" indent="0" algn="l">
              <a:lnSpc>
                <a:spcPts val="2550"/>
              </a:lnSpc>
              <a:buNone/>
            </a:pPr>
            <a:r>
              <a:rPr lang="en-US" sz="2000" b="1" dirty="0">
                <a:solidFill>
                  <a:srgbClr val="DAD1E6"/>
                </a:solidFill>
                <a:latin typeface="Inconsolata Bold" pitchFamily="34" charset="0"/>
                <a:ea typeface="Inconsolata Bold" pitchFamily="34" charset="-122"/>
                <a:cs typeface="Inconsolata Bold" pitchFamily="34" charset="-120"/>
              </a:rPr>
              <a:t>VADER Approach</a:t>
            </a:r>
            <a:endParaRPr lang="en-US" sz="2000" dirty="0"/>
          </a:p>
        </p:txBody>
      </p:sp>
      <p:sp>
        <p:nvSpPr>
          <p:cNvPr id="7" name="Text 3"/>
          <p:cNvSpPr/>
          <p:nvPr/>
        </p:nvSpPr>
        <p:spPr>
          <a:xfrm>
            <a:off x="6891218" y="2710458"/>
            <a:ext cx="3063121" cy="1331595"/>
          </a:xfrm>
          <a:prstGeom prst="rect">
            <a:avLst/>
          </a:prstGeom>
          <a:noFill/>
          <a:ln/>
        </p:spPr>
        <p:txBody>
          <a:bodyPr wrap="squar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Used Valence Aware Dictionary and sEntiment Reasoner for classification based on predefined lexicons</a:t>
            </a:r>
            <a:endParaRPr lang="en-US" sz="1600" dirty="0"/>
          </a:p>
        </p:txBody>
      </p:sp>
      <p:sp>
        <p:nvSpPr>
          <p:cNvPr id="8" name="Shape 4"/>
          <p:cNvSpPr/>
          <p:nvPr/>
        </p:nvSpPr>
        <p:spPr>
          <a:xfrm>
            <a:off x="10162461" y="2260521"/>
            <a:ext cx="468273" cy="468273"/>
          </a:xfrm>
          <a:prstGeom prst="roundRect">
            <a:avLst>
              <a:gd name="adj" fmla="val 6667"/>
            </a:avLst>
          </a:prstGeom>
          <a:solidFill>
            <a:srgbClr val="433550"/>
          </a:solidFill>
          <a:ln/>
        </p:spPr>
      </p:sp>
      <p:pic>
        <p:nvPicPr>
          <p:cNvPr id="9" name="Image 2" descr="preencoded.png"/>
          <p:cNvPicPr>
            <a:picLocks noChangeAspect="1"/>
          </p:cNvPicPr>
          <p:nvPr/>
        </p:nvPicPr>
        <p:blipFill>
          <a:blip r:embed="rId5"/>
          <a:stretch>
            <a:fillRect/>
          </a:stretch>
        </p:blipFill>
        <p:spPr>
          <a:xfrm>
            <a:off x="10240447" y="2299514"/>
            <a:ext cx="312182" cy="390168"/>
          </a:xfrm>
          <a:prstGeom prst="rect">
            <a:avLst/>
          </a:prstGeom>
        </p:spPr>
      </p:pic>
      <p:sp>
        <p:nvSpPr>
          <p:cNvPr id="10" name="Text 5"/>
          <p:cNvSpPr/>
          <p:nvPr/>
        </p:nvSpPr>
        <p:spPr>
          <a:xfrm>
            <a:off x="10838855" y="2260521"/>
            <a:ext cx="2601635" cy="325160"/>
          </a:xfrm>
          <a:prstGeom prst="rect">
            <a:avLst/>
          </a:prstGeom>
          <a:noFill/>
          <a:ln/>
        </p:spPr>
        <p:txBody>
          <a:bodyPr wrap="none" lIns="0" tIns="0" rIns="0" bIns="0" rtlCol="0" anchor="t"/>
          <a:lstStyle/>
          <a:p>
            <a:pPr marL="0" indent="0" algn="l">
              <a:lnSpc>
                <a:spcPts val="2550"/>
              </a:lnSpc>
              <a:buNone/>
            </a:pPr>
            <a:r>
              <a:rPr lang="en-US" sz="2000" b="1" dirty="0">
                <a:solidFill>
                  <a:srgbClr val="DAD1E6"/>
                </a:solidFill>
                <a:latin typeface="Inconsolata Bold" pitchFamily="34" charset="0"/>
                <a:ea typeface="Inconsolata Bold" pitchFamily="34" charset="-122"/>
                <a:cs typeface="Inconsolata Bold" pitchFamily="34" charset="-120"/>
              </a:rPr>
              <a:t>Sentiment Scoring</a:t>
            </a:r>
            <a:endParaRPr lang="en-US" sz="2000" dirty="0"/>
          </a:p>
        </p:txBody>
      </p:sp>
      <p:sp>
        <p:nvSpPr>
          <p:cNvPr id="11" name="Text 6"/>
          <p:cNvSpPr/>
          <p:nvPr/>
        </p:nvSpPr>
        <p:spPr>
          <a:xfrm>
            <a:off x="10838855" y="2710458"/>
            <a:ext cx="3063121" cy="998696"/>
          </a:xfrm>
          <a:prstGeom prst="rect">
            <a:avLst/>
          </a:prstGeom>
          <a:noFill/>
          <a:ln/>
        </p:spPr>
        <p:txBody>
          <a:bodyPr wrap="squar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Assigned Positive (≥0.05), Negative (≤-0.05), or Neutral (in between) scores to tweets</a:t>
            </a:r>
            <a:endParaRPr lang="en-US" sz="1600" dirty="0"/>
          </a:p>
        </p:txBody>
      </p:sp>
      <p:sp>
        <p:nvSpPr>
          <p:cNvPr id="12" name="Shape 7"/>
          <p:cNvSpPr/>
          <p:nvPr/>
        </p:nvSpPr>
        <p:spPr>
          <a:xfrm>
            <a:off x="6214824" y="4484251"/>
            <a:ext cx="468273" cy="468273"/>
          </a:xfrm>
          <a:prstGeom prst="roundRect">
            <a:avLst>
              <a:gd name="adj" fmla="val 6667"/>
            </a:avLst>
          </a:prstGeom>
          <a:solidFill>
            <a:srgbClr val="433550"/>
          </a:solidFill>
          <a:ln/>
        </p:spPr>
      </p:sp>
      <p:pic>
        <p:nvPicPr>
          <p:cNvPr id="13" name="Image 3" descr="preencoded.png"/>
          <p:cNvPicPr>
            <a:picLocks noChangeAspect="1"/>
          </p:cNvPicPr>
          <p:nvPr/>
        </p:nvPicPr>
        <p:blipFill>
          <a:blip r:embed="rId6"/>
          <a:stretch>
            <a:fillRect/>
          </a:stretch>
        </p:blipFill>
        <p:spPr>
          <a:xfrm>
            <a:off x="6292810" y="4523244"/>
            <a:ext cx="312182" cy="390168"/>
          </a:xfrm>
          <a:prstGeom prst="rect">
            <a:avLst/>
          </a:prstGeom>
        </p:spPr>
      </p:pic>
      <p:sp>
        <p:nvSpPr>
          <p:cNvPr id="14" name="Text 8"/>
          <p:cNvSpPr/>
          <p:nvPr/>
        </p:nvSpPr>
        <p:spPr>
          <a:xfrm>
            <a:off x="6891218" y="4484251"/>
            <a:ext cx="2601635" cy="325160"/>
          </a:xfrm>
          <a:prstGeom prst="rect">
            <a:avLst/>
          </a:prstGeom>
          <a:noFill/>
          <a:ln/>
        </p:spPr>
        <p:txBody>
          <a:bodyPr wrap="none" lIns="0" tIns="0" rIns="0" bIns="0" rtlCol="0" anchor="t"/>
          <a:lstStyle/>
          <a:p>
            <a:pPr marL="0" indent="0" algn="l">
              <a:lnSpc>
                <a:spcPts val="2550"/>
              </a:lnSpc>
              <a:buNone/>
            </a:pPr>
            <a:r>
              <a:rPr lang="en-US" sz="2000" b="1" dirty="0">
                <a:solidFill>
                  <a:srgbClr val="DAD1E6"/>
                </a:solidFill>
                <a:latin typeface="Inconsolata Bold" pitchFamily="34" charset="0"/>
                <a:ea typeface="Inconsolata Bold" pitchFamily="34" charset="-122"/>
                <a:cs typeface="Inconsolata Bold" pitchFamily="34" charset="-120"/>
              </a:rPr>
              <a:t>Performance</a:t>
            </a:r>
            <a:endParaRPr lang="en-US" sz="2000" dirty="0"/>
          </a:p>
        </p:txBody>
      </p:sp>
      <p:sp>
        <p:nvSpPr>
          <p:cNvPr id="15" name="Text 9"/>
          <p:cNvSpPr/>
          <p:nvPr/>
        </p:nvSpPr>
        <p:spPr>
          <a:xfrm>
            <a:off x="6891218" y="4934188"/>
            <a:ext cx="7010757" cy="665798"/>
          </a:xfrm>
          <a:prstGeom prst="rect">
            <a:avLst/>
          </a:prstGeom>
          <a:noFill/>
          <a:ln/>
        </p:spPr>
        <p:txBody>
          <a:bodyPr wrap="squar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Achieved 100% accuracy on the dataset (expected for rule-based approaches)</a:t>
            </a:r>
            <a:endParaRPr lang="en-US" sz="1600" dirty="0"/>
          </a:p>
        </p:txBody>
      </p:sp>
      <p:sp>
        <p:nvSpPr>
          <p:cNvPr id="16" name="Text 10"/>
          <p:cNvSpPr/>
          <p:nvPr/>
        </p:nvSpPr>
        <p:spPr>
          <a:xfrm>
            <a:off x="6214824" y="5834063"/>
            <a:ext cx="7687151" cy="1331595"/>
          </a:xfrm>
          <a:prstGeom prst="rect">
            <a:avLst/>
          </a:prstGeom>
          <a:noFill/>
          <a:ln/>
        </p:spPr>
        <p:txBody>
          <a:bodyPr wrap="squar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The VADER tool provides a straightforward approach to sentiment analysis by using a dictionary-based method. While it achieved perfect accuracy on our dataset, this doesn't account for potential generalization issues with new or out-of-vocabulary words.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60013"/>
            <a:ext cx="6236732" cy="708779"/>
          </a:xfrm>
          <a:prstGeom prst="rect">
            <a:avLst/>
          </a:prstGeom>
          <a:noFill/>
          <a:ln/>
        </p:spPr>
        <p:txBody>
          <a:bodyPr wrap="non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Topic Modeling Results</a:t>
            </a:r>
            <a:endParaRPr lang="en-US" sz="4450" dirty="0"/>
          </a:p>
        </p:txBody>
      </p:sp>
      <p:sp>
        <p:nvSpPr>
          <p:cNvPr id="3" name="Text 1"/>
          <p:cNvSpPr/>
          <p:nvPr/>
        </p:nvSpPr>
        <p:spPr>
          <a:xfrm>
            <a:off x="2313861" y="2611517"/>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Education</a:t>
            </a:r>
            <a:endParaRPr lang="en-US" sz="2200" dirty="0"/>
          </a:p>
        </p:txBody>
      </p:sp>
      <p:sp>
        <p:nvSpPr>
          <p:cNvPr id="4" name="Text 2"/>
          <p:cNvSpPr/>
          <p:nvPr/>
        </p:nvSpPr>
        <p:spPr>
          <a:xfrm>
            <a:off x="793790" y="3101935"/>
            <a:ext cx="4355306" cy="362903"/>
          </a:xfrm>
          <a:prstGeom prst="rect">
            <a:avLst/>
          </a:prstGeom>
          <a:noFill/>
          <a:ln/>
        </p:spPr>
        <p:txBody>
          <a:bodyPr wrap="none" lIns="0" tIns="0" rIns="0" bIns="0" rtlCol="0" anchor="t"/>
          <a:lstStyle/>
          <a:p>
            <a:pPr marL="0" indent="0" algn="r">
              <a:lnSpc>
                <a:spcPts val="2850"/>
              </a:lnSpc>
              <a:buNone/>
            </a:pPr>
            <a:r>
              <a:rPr lang="en-US" sz="1750" dirty="0">
                <a:solidFill>
                  <a:srgbClr val="DAD1E6"/>
                </a:solidFill>
                <a:latin typeface="Fira Sans" pitchFamily="34" charset="0"/>
                <a:ea typeface="Fira Sans" pitchFamily="34" charset="-122"/>
                <a:cs typeface="Fira Sans" pitchFamily="34" charset="-120"/>
              </a:rPr>
              <a:t>Keywords: "teacher," "education," "pass"</a:t>
            </a:r>
            <a:endParaRPr lang="en-US" sz="1750" dirty="0"/>
          </a:p>
        </p:txBody>
      </p:sp>
      <p:pic>
        <p:nvPicPr>
          <p:cNvPr id="5" name="Image 0" descr="preencoded.png"/>
          <p:cNvPicPr>
            <a:picLocks noChangeAspect="1"/>
          </p:cNvPicPr>
          <p:nvPr/>
        </p:nvPicPr>
        <p:blipFill>
          <a:blip r:embed="rId3"/>
          <a:stretch>
            <a:fillRect/>
          </a:stretch>
        </p:blipFill>
        <p:spPr>
          <a:xfrm>
            <a:off x="5489258" y="2379464"/>
            <a:ext cx="3651885" cy="3651885"/>
          </a:xfrm>
          <a:prstGeom prst="rect">
            <a:avLst/>
          </a:prstGeom>
        </p:spPr>
      </p:pic>
      <p:sp>
        <p:nvSpPr>
          <p:cNvPr id="6" name="Shape 3"/>
          <p:cNvSpPr/>
          <p:nvPr/>
        </p:nvSpPr>
        <p:spPr>
          <a:xfrm>
            <a:off x="5609868" y="2888813"/>
            <a:ext cx="566976" cy="566976"/>
          </a:xfrm>
          <a:prstGeom prst="roundRect">
            <a:avLst>
              <a:gd name="adj" fmla="val 1611154"/>
            </a:avLst>
          </a:prstGeom>
          <a:solidFill>
            <a:srgbClr val="433550"/>
          </a:solidFill>
          <a:ln/>
        </p:spPr>
      </p:sp>
      <p:pic>
        <p:nvPicPr>
          <p:cNvPr id="7" name="Image 1" descr="preencoded.png"/>
          <p:cNvPicPr>
            <a:picLocks noChangeAspect="1"/>
          </p:cNvPicPr>
          <p:nvPr/>
        </p:nvPicPr>
        <p:blipFill>
          <a:blip r:embed="rId4"/>
          <a:stretch>
            <a:fillRect/>
          </a:stretch>
        </p:blipFill>
        <p:spPr>
          <a:xfrm>
            <a:off x="5765721" y="3012758"/>
            <a:ext cx="255151" cy="318968"/>
          </a:xfrm>
          <a:prstGeom prst="rect">
            <a:avLst/>
          </a:prstGeom>
        </p:spPr>
      </p:pic>
      <p:sp>
        <p:nvSpPr>
          <p:cNvPr id="8" name="Text 4"/>
          <p:cNvSpPr/>
          <p:nvPr/>
        </p:nvSpPr>
        <p:spPr>
          <a:xfrm>
            <a:off x="9481304" y="222242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Politics</a:t>
            </a:r>
            <a:endParaRPr lang="en-US" sz="2200" dirty="0"/>
          </a:p>
        </p:txBody>
      </p:sp>
      <p:sp>
        <p:nvSpPr>
          <p:cNvPr id="9" name="Text 5"/>
          <p:cNvSpPr/>
          <p:nvPr/>
        </p:nvSpPr>
        <p:spPr>
          <a:xfrm>
            <a:off x="9481304" y="2712839"/>
            <a:ext cx="4355306" cy="362903"/>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Keywords related to political discourse</a:t>
            </a:r>
            <a:endParaRPr lang="en-US" sz="1750" dirty="0"/>
          </a:p>
        </p:txBody>
      </p:sp>
      <p:pic>
        <p:nvPicPr>
          <p:cNvPr id="10" name="Image 2" descr="preencoded.png"/>
          <p:cNvPicPr>
            <a:picLocks noChangeAspect="1"/>
          </p:cNvPicPr>
          <p:nvPr/>
        </p:nvPicPr>
        <p:blipFill>
          <a:blip r:embed="rId5"/>
          <a:stretch>
            <a:fillRect/>
          </a:stretch>
        </p:blipFill>
        <p:spPr>
          <a:xfrm>
            <a:off x="5489258" y="2379464"/>
            <a:ext cx="3651885" cy="3651885"/>
          </a:xfrm>
          <a:prstGeom prst="rect">
            <a:avLst/>
          </a:prstGeom>
        </p:spPr>
      </p:pic>
      <p:sp>
        <p:nvSpPr>
          <p:cNvPr id="11" name="Shape 6"/>
          <p:cNvSpPr/>
          <p:nvPr/>
        </p:nvSpPr>
        <p:spPr>
          <a:xfrm>
            <a:off x="7574756" y="2250400"/>
            <a:ext cx="566976" cy="566976"/>
          </a:xfrm>
          <a:prstGeom prst="roundRect">
            <a:avLst>
              <a:gd name="adj" fmla="val 1611154"/>
            </a:avLst>
          </a:prstGeom>
          <a:solidFill>
            <a:srgbClr val="433550"/>
          </a:solidFill>
          <a:ln/>
        </p:spPr>
      </p:sp>
      <p:pic>
        <p:nvPicPr>
          <p:cNvPr id="12" name="Image 3" descr="preencoded.png"/>
          <p:cNvPicPr>
            <a:picLocks noChangeAspect="1"/>
          </p:cNvPicPr>
          <p:nvPr/>
        </p:nvPicPr>
        <p:blipFill>
          <a:blip r:embed="rId6"/>
          <a:stretch>
            <a:fillRect/>
          </a:stretch>
        </p:blipFill>
        <p:spPr>
          <a:xfrm>
            <a:off x="7730609" y="2374344"/>
            <a:ext cx="255151" cy="318968"/>
          </a:xfrm>
          <a:prstGeom prst="rect">
            <a:avLst/>
          </a:prstGeom>
        </p:spPr>
      </p:pic>
      <p:sp>
        <p:nvSpPr>
          <p:cNvPr id="13" name="Text 7"/>
          <p:cNvSpPr/>
          <p:nvPr/>
        </p:nvSpPr>
        <p:spPr>
          <a:xfrm>
            <a:off x="9594771" y="341590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Personal Experiences</a:t>
            </a:r>
            <a:endParaRPr lang="en-US" sz="2200" dirty="0"/>
          </a:p>
        </p:txBody>
      </p:sp>
      <p:sp>
        <p:nvSpPr>
          <p:cNvPr id="14" name="Text 8"/>
          <p:cNvSpPr/>
          <p:nvPr/>
        </p:nvSpPr>
        <p:spPr>
          <a:xfrm>
            <a:off x="9594771" y="3906322"/>
            <a:ext cx="4241840"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Keywords about daily life and personal stories</a:t>
            </a:r>
            <a:endParaRPr lang="en-US" sz="1750" dirty="0"/>
          </a:p>
        </p:txBody>
      </p:sp>
      <p:pic>
        <p:nvPicPr>
          <p:cNvPr id="15" name="Image 4" descr="preencoded.png"/>
          <p:cNvPicPr>
            <a:picLocks noChangeAspect="1"/>
          </p:cNvPicPr>
          <p:nvPr/>
        </p:nvPicPr>
        <p:blipFill>
          <a:blip r:embed="rId7"/>
          <a:stretch>
            <a:fillRect/>
          </a:stretch>
        </p:blipFill>
        <p:spPr>
          <a:xfrm>
            <a:off x="5489258" y="2379464"/>
            <a:ext cx="3651885" cy="3651885"/>
          </a:xfrm>
          <a:prstGeom prst="rect">
            <a:avLst/>
          </a:prstGeom>
        </p:spPr>
      </p:pic>
      <p:sp>
        <p:nvSpPr>
          <p:cNvPr id="16" name="Shape 9"/>
          <p:cNvSpPr/>
          <p:nvPr/>
        </p:nvSpPr>
        <p:spPr>
          <a:xfrm>
            <a:off x="8789075" y="3921919"/>
            <a:ext cx="566976" cy="566976"/>
          </a:xfrm>
          <a:prstGeom prst="roundRect">
            <a:avLst>
              <a:gd name="adj" fmla="val 1611154"/>
            </a:avLst>
          </a:prstGeom>
          <a:solidFill>
            <a:srgbClr val="433550"/>
          </a:solidFill>
          <a:ln/>
        </p:spPr>
      </p:sp>
      <p:pic>
        <p:nvPicPr>
          <p:cNvPr id="17" name="Image 5" descr="preencoded.png"/>
          <p:cNvPicPr>
            <a:picLocks noChangeAspect="1"/>
          </p:cNvPicPr>
          <p:nvPr/>
        </p:nvPicPr>
        <p:blipFill>
          <a:blip r:embed="rId8"/>
          <a:stretch>
            <a:fillRect/>
          </a:stretch>
        </p:blipFill>
        <p:spPr>
          <a:xfrm>
            <a:off x="8944928" y="4045863"/>
            <a:ext cx="255151" cy="318968"/>
          </a:xfrm>
          <a:prstGeom prst="rect">
            <a:avLst/>
          </a:prstGeom>
        </p:spPr>
      </p:pic>
      <p:sp>
        <p:nvSpPr>
          <p:cNvPr id="18" name="Text 10"/>
          <p:cNvSpPr/>
          <p:nvPr/>
        </p:nvSpPr>
        <p:spPr>
          <a:xfrm>
            <a:off x="9481304" y="497228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Technology</a:t>
            </a:r>
            <a:endParaRPr lang="en-US" sz="2200" dirty="0"/>
          </a:p>
        </p:txBody>
      </p:sp>
      <p:sp>
        <p:nvSpPr>
          <p:cNvPr id="19" name="Text 11"/>
          <p:cNvSpPr/>
          <p:nvPr/>
        </p:nvSpPr>
        <p:spPr>
          <a:xfrm>
            <a:off x="9481304" y="5462707"/>
            <a:ext cx="4355306"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Keywords about tech innovations and digital trends</a:t>
            </a:r>
            <a:endParaRPr lang="en-US" sz="1750" dirty="0"/>
          </a:p>
        </p:txBody>
      </p:sp>
      <p:pic>
        <p:nvPicPr>
          <p:cNvPr id="20" name="Image 6" descr="preencoded.png"/>
          <p:cNvPicPr>
            <a:picLocks noChangeAspect="1"/>
          </p:cNvPicPr>
          <p:nvPr/>
        </p:nvPicPr>
        <p:blipFill>
          <a:blip r:embed="rId9"/>
          <a:stretch>
            <a:fillRect/>
          </a:stretch>
        </p:blipFill>
        <p:spPr>
          <a:xfrm>
            <a:off x="5489258" y="2379464"/>
            <a:ext cx="3651885" cy="3651885"/>
          </a:xfrm>
          <a:prstGeom prst="rect">
            <a:avLst/>
          </a:prstGeom>
        </p:spPr>
      </p:pic>
      <p:sp>
        <p:nvSpPr>
          <p:cNvPr id="21" name="Shape 12"/>
          <p:cNvSpPr/>
          <p:nvPr/>
        </p:nvSpPr>
        <p:spPr>
          <a:xfrm>
            <a:off x="7574756" y="5593318"/>
            <a:ext cx="566976" cy="566976"/>
          </a:xfrm>
          <a:prstGeom prst="roundRect">
            <a:avLst>
              <a:gd name="adj" fmla="val 1611154"/>
            </a:avLst>
          </a:prstGeom>
          <a:solidFill>
            <a:srgbClr val="433550"/>
          </a:solidFill>
          <a:ln/>
        </p:spPr>
      </p:sp>
      <p:pic>
        <p:nvPicPr>
          <p:cNvPr id="22" name="Image 7" descr="preencoded.png"/>
          <p:cNvPicPr>
            <a:picLocks noChangeAspect="1"/>
          </p:cNvPicPr>
          <p:nvPr/>
        </p:nvPicPr>
        <p:blipFill>
          <a:blip r:embed="rId10"/>
          <a:stretch>
            <a:fillRect/>
          </a:stretch>
        </p:blipFill>
        <p:spPr>
          <a:xfrm>
            <a:off x="7730609" y="5717262"/>
            <a:ext cx="255151" cy="318968"/>
          </a:xfrm>
          <a:prstGeom prst="rect">
            <a:avLst/>
          </a:prstGeom>
        </p:spPr>
      </p:pic>
      <p:sp>
        <p:nvSpPr>
          <p:cNvPr id="23" name="Text 13"/>
          <p:cNvSpPr/>
          <p:nvPr/>
        </p:nvSpPr>
        <p:spPr>
          <a:xfrm>
            <a:off x="2313861" y="4583192"/>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Entertainment</a:t>
            </a:r>
            <a:endParaRPr lang="en-US" sz="2200" dirty="0"/>
          </a:p>
        </p:txBody>
      </p:sp>
      <p:sp>
        <p:nvSpPr>
          <p:cNvPr id="24" name="Text 14"/>
          <p:cNvSpPr/>
          <p:nvPr/>
        </p:nvSpPr>
        <p:spPr>
          <a:xfrm>
            <a:off x="793790" y="5073610"/>
            <a:ext cx="4355306" cy="725805"/>
          </a:xfrm>
          <a:prstGeom prst="rect">
            <a:avLst/>
          </a:prstGeom>
          <a:noFill/>
          <a:ln/>
        </p:spPr>
        <p:txBody>
          <a:bodyPr wrap="square" lIns="0" tIns="0" rIns="0" bIns="0" rtlCol="0" anchor="t"/>
          <a:lstStyle/>
          <a:p>
            <a:pPr marL="0" indent="0" algn="r">
              <a:lnSpc>
                <a:spcPts val="2850"/>
              </a:lnSpc>
              <a:buNone/>
            </a:pPr>
            <a:r>
              <a:rPr lang="en-US" sz="1750" dirty="0">
                <a:solidFill>
                  <a:srgbClr val="DAD1E6"/>
                </a:solidFill>
                <a:latin typeface="Fira Sans" pitchFamily="34" charset="0"/>
                <a:ea typeface="Fira Sans" pitchFamily="34" charset="-122"/>
                <a:cs typeface="Fira Sans" pitchFamily="34" charset="-120"/>
              </a:rPr>
              <a:t>Keywords about media, celebrities, and leisure</a:t>
            </a:r>
            <a:endParaRPr lang="en-US" sz="1750" dirty="0"/>
          </a:p>
        </p:txBody>
      </p:sp>
      <p:pic>
        <p:nvPicPr>
          <p:cNvPr id="25" name="Image 8" descr="preencoded.png"/>
          <p:cNvPicPr>
            <a:picLocks noChangeAspect="1"/>
          </p:cNvPicPr>
          <p:nvPr/>
        </p:nvPicPr>
        <p:blipFill>
          <a:blip r:embed="rId11"/>
          <a:stretch>
            <a:fillRect/>
          </a:stretch>
        </p:blipFill>
        <p:spPr>
          <a:xfrm>
            <a:off x="5489258" y="2379464"/>
            <a:ext cx="3651885" cy="3651885"/>
          </a:xfrm>
          <a:prstGeom prst="rect">
            <a:avLst/>
          </a:prstGeom>
        </p:spPr>
      </p:pic>
      <p:sp>
        <p:nvSpPr>
          <p:cNvPr id="26" name="Shape 15"/>
          <p:cNvSpPr/>
          <p:nvPr/>
        </p:nvSpPr>
        <p:spPr>
          <a:xfrm>
            <a:off x="5609868" y="4954905"/>
            <a:ext cx="566976" cy="566976"/>
          </a:xfrm>
          <a:prstGeom prst="roundRect">
            <a:avLst>
              <a:gd name="adj" fmla="val 1611154"/>
            </a:avLst>
          </a:prstGeom>
          <a:solidFill>
            <a:srgbClr val="433550"/>
          </a:solidFill>
          <a:ln/>
        </p:spPr>
      </p:sp>
      <p:pic>
        <p:nvPicPr>
          <p:cNvPr id="27" name="Image 9" descr="preencoded.png"/>
          <p:cNvPicPr>
            <a:picLocks noChangeAspect="1"/>
          </p:cNvPicPr>
          <p:nvPr/>
        </p:nvPicPr>
        <p:blipFill>
          <a:blip r:embed="rId12"/>
          <a:stretch>
            <a:fillRect/>
          </a:stretch>
        </p:blipFill>
        <p:spPr>
          <a:xfrm>
            <a:off x="5765721" y="5078849"/>
            <a:ext cx="255151" cy="318968"/>
          </a:xfrm>
          <a:prstGeom prst="rect">
            <a:avLst/>
          </a:prstGeom>
        </p:spPr>
      </p:pic>
      <p:sp>
        <p:nvSpPr>
          <p:cNvPr id="28" name="Text 16"/>
          <p:cNvSpPr/>
          <p:nvPr/>
        </p:nvSpPr>
        <p:spPr>
          <a:xfrm>
            <a:off x="793790" y="644366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To identify recurring themes in tweets, we used TF-IDF combined with K-Means clustering with 5 clusters. Word clouds were generated for each cluster to illustrate the prominent words discussed in tweets, providing visual representation of key topics.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18661" y="726043"/>
            <a:ext cx="10522268" cy="641747"/>
          </a:xfrm>
          <a:prstGeom prst="rect">
            <a:avLst/>
          </a:prstGeom>
          <a:noFill/>
          <a:ln/>
        </p:spPr>
        <p:txBody>
          <a:bodyPr wrap="none" lIns="0" tIns="0" rIns="0" bIns="0" rtlCol="0" anchor="t"/>
          <a:lstStyle/>
          <a:p>
            <a:pPr marL="0" indent="0" algn="l">
              <a:lnSpc>
                <a:spcPts val="5050"/>
              </a:lnSpc>
              <a:buNone/>
            </a:pPr>
            <a:r>
              <a:rPr lang="en-US" sz="4000" b="1" dirty="0">
                <a:solidFill>
                  <a:srgbClr val="F94CAF"/>
                </a:solidFill>
                <a:latin typeface="Inconsolata Bold" pitchFamily="34" charset="0"/>
                <a:ea typeface="Inconsolata Bold" pitchFamily="34" charset="-122"/>
                <a:cs typeface="Inconsolata Bold" pitchFamily="34" charset="-120"/>
              </a:rPr>
              <a:t>Machine Learning Sentiment Classification</a:t>
            </a:r>
            <a:endParaRPr lang="en-US" sz="4000" dirty="0"/>
          </a:p>
        </p:txBody>
      </p:sp>
      <p:sp>
        <p:nvSpPr>
          <p:cNvPr id="3" name="Text 1"/>
          <p:cNvSpPr/>
          <p:nvPr/>
        </p:nvSpPr>
        <p:spPr>
          <a:xfrm>
            <a:off x="718661" y="1880949"/>
            <a:ext cx="2566749" cy="320873"/>
          </a:xfrm>
          <a:prstGeom prst="rect">
            <a:avLst/>
          </a:prstGeom>
          <a:noFill/>
          <a:ln/>
        </p:spPr>
        <p:txBody>
          <a:bodyPr wrap="none" lIns="0" tIns="0" rIns="0" bIns="0" rtlCol="0" anchor="t"/>
          <a:lstStyle/>
          <a:p>
            <a:pPr marL="0" indent="0" algn="l">
              <a:lnSpc>
                <a:spcPts val="2500"/>
              </a:lnSpc>
              <a:buNone/>
            </a:pPr>
            <a:r>
              <a:rPr lang="en-US" sz="2000" b="1" dirty="0">
                <a:solidFill>
                  <a:srgbClr val="F94CAF"/>
                </a:solidFill>
                <a:latin typeface="Inconsolata Bold" pitchFamily="34" charset="0"/>
                <a:ea typeface="Inconsolata Bold" pitchFamily="34" charset="-122"/>
                <a:cs typeface="Inconsolata Bold" pitchFamily="34" charset="-120"/>
              </a:rPr>
              <a:t>Models Tested</a:t>
            </a:r>
            <a:endParaRPr lang="en-US" sz="2000" dirty="0"/>
          </a:p>
        </p:txBody>
      </p:sp>
      <p:sp>
        <p:nvSpPr>
          <p:cNvPr id="4" name="Text 2"/>
          <p:cNvSpPr/>
          <p:nvPr/>
        </p:nvSpPr>
        <p:spPr>
          <a:xfrm>
            <a:off x="718661" y="2407087"/>
            <a:ext cx="6344603" cy="328613"/>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DAD1E6"/>
                </a:solidFill>
                <a:latin typeface="Fira Sans" pitchFamily="34" charset="0"/>
                <a:ea typeface="Fira Sans" pitchFamily="34" charset="-122"/>
                <a:cs typeface="Fira Sans" pitchFamily="34" charset="-120"/>
              </a:rPr>
              <a:t>Logistic Regression</a:t>
            </a:r>
            <a:endParaRPr lang="en-US" sz="1600" dirty="0"/>
          </a:p>
        </p:txBody>
      </p:sp>
      <p:sp>
        <p:nvSpPr>
          <p:cNvPr id="5" name="Text 3"/>
          <p:cNvSpPr/>
          <p:nvPr/>
        </p:nvSpPr>
        <p:spPr>
          <a:xfrm>
            <a:off x="718661" y="2807494"/>
            <a:ext cx="6344603" cy="328613"/>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DAD1E6"/>
                </a:solidFill>
                <a:latin typeface="Fira Sans" pitchFamily="34" charset="0"/>
                <a:ea typeface="Fira Sans" pitchFamily="34" charset="-122"/>
                <a:cs typeface="Fira Sans" pitchFamily="34" charset="-120"/>
              </a:rPr>
              <a:t>Decision Trees</a:t>
            </a:r>
            <a:endParaRPr lang="en-US" sz="1600" dirty="0"/>
          </a:p>
        </p:txBody>
      </p:sp>
      <p:sp>
        <p:nvSpPr>
          <p:cNvPr id="6" name="Text 4"/>
          <p:cNvSpPr/>
          <p:nvPr/>
        </p:nvSpPr>
        <p:spPr>
          <a:xfrm>
            <a:off x="718661" y="3207901"/>
            <a:ext cx="6344603" cy="328613"/>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DAD1E6"/>
                </a:solidFill>
                <a:latin typeface="Fira Sans" pitchFamily="34" charset="0"/>
                <a:ea typeface="Fira Sans" pitchFamily="34" charset="-122"/>
                <a:cs typeface="Fira Sans" pitchFamily="34" charset="-120"/>
              </a:rPr>
              <a:t>Random Forest</a:t>
            </a:r>
            <a:endParaRPr lang="en-US" sz="1600" dirty="0"/>
          </a:p>
        </p:txBody>
      </p:sp>
      <p:sp>
        <p:nvSpPr>
          <p:cNvPr id="7" name="Text 5"/>
          <p:cNvSpPr/>
          <p:nvPr/>
        </p:nvSpPr>
        <p:spPr>
          <a:xfrm>
            <a:off x="718661" y="3721298"/>
            <a:ext cx="6344603" cy="657225"/>
          </a:xfrm>
          <a:prstGeom prst="rect">
            <a:avLst/>
          </a:prstGeom>
          <a:noFill/>
          <a:ln/>
        </p:spPr>
        <p:txBody>
          <a:bodyPr wrap="square" lIns="0" tIns="0" rIns="0" bIns="0" rtlCol="0" anchor="t"/>
          <a:lstStyle/>
          <a:p>
            <a:pPr marL="0" indent="0" algn="l">
              <a:lnSpc>
                <a:spcPts val="2550"/>
              </a:lnSpc>
              <a:buNone/>
            </a:pPr>
            <a:r>
              <a:rPr lang="en-US" sz="1600" dirty="0">
                <a:solidFill>
                  <a:srgbClr val="DAD1E6"/>
                </a:solidFill>
                <a:latin typeface="Fira Sans" pitchFamily="34" charset="0"/>
                <a:ea typeface="Fira Sans" pitchFamily="34" charset="-122"/>
                <a:cs typeface="Fira Sans" pitchFamily="34" charset="-120"/>
              </a:rPr>
              <a:t>All models were trained on TF-IDF vectorized tweet data to transform text into numerical features.</a:t>
            </a:r>
            <a:endParaRPr lang="en-US" sz="1600" dirty="0"/>
          </a:p>
        </p:txBody>
      </p:sp>
      <p:sp>
        <p:nvSpPr>
          <p:cNvPr id="8" name="Text 6"/>
          <p:cNvSpPr/>
          <p:nvPr/>
        </p:nvSpPr>
        <p:spPr>
          <a:xfrm>
            <a:off x="7571899" y="1880949"/>
            <a:ext cx="2566749" cy="320873"/>
          </a:xfrm>
          <a:prstGeom prst="rect">
            <a:avLst/>
          </a:prstGeom>
          <a:noFill/>
          <a:ln/>
        </p:spPr>
        <p:txBody>
          <a:bodyPr wrap="none" lIns="0" tIns="0" rIns="0" bIns="0" rtlCol="0" anchor="t"/>
          <a:lstStyle/>
          <a:p>
            <a:pPr marL="0" indent="0" algn="l">
              <a:lnSpc>
                <a:spcPts val="2500"/>
              </a:lnSpc>
              <a:buNone/>
            </a:pPr>
            <a:r>
              <a:rPr lang="en-US" sz="2000" b="1" dirty="0">
                <a:solidFill>
                  <a:srgbClr val="F94CAF"/>
                </a:solidFill>
                <a:latin typeface="Inconsolata Bold" pitchFamily="34" charset="0"/>
                <a:ea typeface="Inconsolata Bold" pitchFamily="34" charset="-122"/>
                <a:cs typeface="Inconsolata Bold" pitchFamily="34" charset="-120"/>
              </a:rPr>
              <a:t>Performance Metrics</a:t>
            </a:r>
            <a:endParaRPr lang="en-US" sz="2000" dirty="0"/>
          </a:p>
        </p:txBody>
      </p:sp>
      <p:sp>
        <p:nvSpPr>
          <p:cNvPr id="9" name="Shape 7"/>
          <p:cNvSpPr/>
          <p:nvPr/>
        </p:nvSpPr>
        <p:spPr>
          <a:xfrm>
            <a:off x="7571899" y="2432804"/>
            <a:ext cx="6347341" cy="3951446"/>
          </a:xfrm>
          <a:prstGeom prst="roundRect">
            <a:avLst>
              <a:gd name="adj" fmla="val 779"/>
            </a:avLst>
          </a:prstGeom>
          <a:noFill/>
          <a:ln w="7620">
            <a:solidFill>
              <a:srgbClr val="FFFFFF">
                <a:alpha val="24000"/>
              </a:srgbClr>
            </a:solidFill>
            <a:prstDash val="solid"/>
          </a:ln>
        </p:spPr>
      </p:sp>
      <p:sp>
        <p:nvSpPr>
          <p:cNvPr id="10" name="Shape 8"/>
          <p:cNvSpPr/>
          <p:nvPr/>
        </p:nvSpPr>
        <p:spPr>
          <a:xfrm>
            <a:off x="7579519" y="2440424"/>
            <a:ext cx="6332101" cy="918686"/>
          </a:xfrm>
          <a:prstGeom prst="rect">
            <a:avLst/>
          </a:prstGeom>
          <a:solidFill>
            <a:srgbClr val="FFFFFF">
              <a:alpha val="4000"/>
            </a:srgbClr>
          </a:solidFill>
          <a:ln/>
        </p:spPr>
      </p:sp>
      <p:sp>
        <p:nvSpPr>
          <p:cNvPr id="11" name="Text 9"/>
          <p:cNvSpPr/>
          <p:nvPr/>
        </p:nvSpPr>
        <p:spPr>
          <a:xfrm>
            <a:off x="7785140" y="2571155"/>
            <a:ext cx="1088231" cy="328613"/>
          </a:xfrm>
          <a:prstGeom prst="rect">
            <a:avLst/>
          </a:prstGeom>
          <a:noFill/>
          <a:ln/>
        </p:spPr>
        <p:txBody>
          <a:bodyPr wrap="none" lIns="0" tIns="0" rIns="0" bIns="0" rtlCol="0" anchor="t"/>
          <a:lstStyle/>
          <a:p>
            <a:pPr marL="0" indent="0" algn="l">
              <a:lnSpc>
                <a:spcPts val="2550"/>
              </a:lnSpc>
              <a:buNone/>
            </a:pPr>
            <a:r>
              <a:rPr lang="en-US" sz="1600" dirty="0">
                <a:solidFill>
                  <a:srgbClr val="DAD1E6"/>
                </a:solidFill>
                <a:latin typeface="Fira Sans" pitchFamily="34" charset="0"/>
                <a:ea typeface="Fira Sans" pitchFamily="34" charset="-122"/>
                <a:cs typeface="Fira Sans" pitchFamily="34" charset="-120"/>
              </a:rPr>
              <a:t>Model</a:t>
            </a:r>
            <a:endParaRPr lang="en-US" sz="1600" dirty="0"/>
          </a:p>
        </p:txBody>
      </p:sp>
      <p:sp>
        <p:nvSpPr>
          <p:cNvPr id="12" name="Text 10"/>
          <p:cNvSpPr/>
          <p:nvPr/>
        </p:nvSpPr>
        <p:spPr>
          <a:xfrm>
            <a:off x="9291518" y="2571155"/>
            <a:ext cx="822841" cy="657225"/>
          </a:xfrm>
          <a:prstGeom prst="rect">
            <a:avLst/>
          </a:prstGeom>
          <a:noFill/>
          <a:ln/>
        </p:spPr>
        <p:txBody>
          <a:bodyPr wrap="square" lIns="0" tIns="0" rIns="0" bIns="0" rtlCol="0" anchor="t"/>
          <a:lstStyle/>
          <a:p>
            <a:pPr marL="0" indent="0" algn="l">
              <a:lnSpc>
                <a:spcPts val="2550"/>
              </a:lnSpc>
              <a:buNone/>
            </a:pPr>
            <a:r>
              <a:rPr lang="en-US" sz="1600" dirty="0">
                <a:solidFill>
                  <a:srgbClr val="DAD1E6"/>
                </a:solidFill>
                <a:latin typeface="Fira Sans" pitchFamily="34" charset="0"/>
                <a:ea typeface="Fira Sans" pitchFamily="34" charset="-122"/>
                <a:cs typeface="Fira Sans" pitchFamily="34" charset="-120"/>
              </a:rPr>
              <a:t>Precision</a:t>
            </a:r>
            <a:endParaRPr lang="en-US" sz="1600" dirty="0"/>
          </a:p>
        </p:txBody>
      </p:sp>
      <p:sp>
        <p:nvSpPr>
          <p:cNvPr id="13" name="Text 11"/>
          <p:cNvSpPr/>
          <p:nvPr/>
        </p:nvSpPr>
        <p:spPr>
          <a:xfrm>
            <a:off x="10532507" y="2571155"/>
            <a:ext cx="466963" cy="657225"/>
          </a:xfrm>
          <a:prstGeom prst="rect">
            <a:avLst/>
          </a:prstGeom>
          <a:noFill/>
          <a:ln/>
        </p:spPr>
        <p:txBody>
          <a:bodyPr wrap="square" lIns="0" tIns="0" rIns="0" bIns="0" rtlCol="0" anchor="t"/>
          <a:lstStyle/>
          <a:p>
            <a:pPr marL="0" indent="0" algn="l">
              <a:lnSpc>
                <a:spcPts val="2550"/>
              </a:lnSpc>
              <a:buNone/>
            </a:pPr>
            <a:r>
              <a:rPr lang="en-US" sz="1600" dirty="0">
                <a:solidFill>
                  <a:srgbClr val="DAD1E6"/>
                </a:solidFill>
                <a:latin typeface="Fira Sans" pitchFamily="34" charset="0"/>
                <a:ea typeface="Fira Sans" pitchFamily="34" charset="-122"/>
                <a:cs typeface="Fira Sans" pitchFamily="34" charset="-120"/>
              </a:rPr>
              <a:t>Recall</a:t>
            </a:r>
            <a:endParaRPr lang="en-US" sz="1600" dirty="0"/>
          </a:p>
        </p:txBody>
      </p:sp>
      <p:sp>
        <p:nvSpPr>
          <p:cNvPr id="14" name="Text 12"/>
          <p:cNvSpPr/>
          <p:nvPr/>
        </p:nvSpPr>
        <p:spPr>
          <a:xfrm>
            <a:off x="11417618" y="2571155"/>
            <a:ext cx="848201" cy="328613"/>
          </a:xfrm>
          <a:prstGeom prst="rect">
            <a:avLst/>
          </a:prstGeom>
          <a:noFill/>
          <a:ln/>
        </p:spPr>
        <p:txBody>
          <a:bodyPr wrap="none" lIns="0" tIns="0" rIns="0" bIns="0" rtlCol="0" anchor="t"/>
          <a:lstStyle/>
          <a:p>
            <a:pPr marL="0" indent="0" algn="l">
              <a:lnSpc>
                <a:spcPts val="2550"/>
              </a:lnSpc>
              <a:buNone/>
            </a:pPr>
            <a:r>
              <a:rPr lang="en-US" sz="1600" dirty="0">
                <a:solidFill>
                  <a:srgbClr val="DAD1E6"/>
                </a:solidFill>
                <a:latin typeface="Fira Sans" pitchFamily="34" charset="0"/>
                <a:ea typeface="Fira Sans" pitchFamily="34" charset="-122"/>
                <a:cs typeface="Fira Sans" pitchFamily="34" charset="-120"/>
              </a:rPr>
              <a:t>F1-Score</a:t>
            </a:r>
            <a:endParaRPr lang="en-US" sz="1600" dirty="0"/>
          </a:p>
        </p:txBody>
      </p:sp>
      <p:sp>
        <p:nvSpPr>
          <p:cNvPr id="15" name="Text 13"/>
          <p:cNvSpPr/>
          <p:nvPr/>
        </p:nvSpPr>
        <p:spPr>
          <a:xfrm>
            <a:off x="12683966" y="2571155"/>
            <a:ext cx="1022390" cy="328613"/>
          </a:xfrm>
          <a:prstGeom prst="rect">
            <a:avLst/>
          </a:prstGeom>
          <a:noFill/>
          <a:ln/>
        </p:spPr>
        <p:txBody>
          <a:bodyPr wrap="none" lIns="0" tIns="0" rIns="0" bIns="0" rtlCol="0" anchor="t"/>
          <a:lstStyle/>
          <a:p>
            <a:pPr marL="0" indent="0" algn="l">
              <a:lnSpc>
                <a:spcPts val="2550"/>
              </a:lnSpc>
              <a:buNone/>
            </a:pPr>
            <a:r>
              <a:rPr lang="en-US" sz="1600" dirty="0">
                <a:solidFill>
                  <a:srgbClr val="DAD1E6"/>
                </a:solidFill>
                <a:latin typeface="Fira Sans" pitchFamily="34" charset="0"/>
                <a:ea typeface="Fira Sans" pitchFamily="34" charset="-122"/>
                <a:cs typeface="Fira Sans" pitchFamily="34" charset="-120"/>
              </a:rPr>
              <a:t>Accuracy</a:t>
            </a:r>
            <a:endParaRPr lang="en-US" sz="1600" dirty="0"/>
          </a:p>
        </p:txBody>
      </p:sp>
      <p:sp>
        <p:nvSpPr>
          <p:cNvPr id="16" name="Shape 14"/>
          <p:cNvSpPr/>
          <p:nvPr/>
        </p:nvSpPr>
        <p:spPr>
          <a:xfrm>
            <a:off x="7579519" y="3359110"/>
            <a:ext cx="6332101" cy="918686"/>
          </a:xfrm>
          <a:prstGeom prst="rect">
            <a:avLst/>
          </a:prstGeom>
          <a:solidFill>
            <a:srgbClr val="000000">
              <a:alpha val="4000"/>
            </a:srgbClr>
          </a:solidFill>
          <a:ln/>
        </p:spPr>
      </p:sp>
      <p:sp>
        <p:nvSpPr>
          <p:cNvPr id="17" name="Text 15"/>
          <p:cNvSpPr/>
          <p:nvPr/>
        </p:nvSpPr>
        <p:spPr>
          <a:xfrm>
            <a:off x="7785140" y="3489841"/>
            <a:ext cx="1088231" cy="657225"/>
          </a:xfrm>
          <a:prstGeom prst="rect">
            <a:avLst/>
          </a:prstGeom>
          <a:noFill/>
          <a:ln/>
        </p:spPr>
        <p:txBody>
          <a:bodyPr wrap="square" lIns="0" tIns="0" rIns="0" bIns="0" rtlCol="0" anchor="t"/>
          <a:lstStyle/>
          <a:p>
            <a:pPr marL="0" indent="0" algn="l">
              <a:lnSpc>
                <a:spcPts val="2550"/>
              </a:lnSpc>
              <a:buNone/>
            </a:pPr>
            <a:r>
              <a:rPr lang="en-US" sz="1600" dirty="0">
                <a:solidFill>
                  <a:srgbClr val="DAD1E6"/>
                </a:solidFill>
                <a:latin typeface="Fira Sans" pitchFamily="34" charset="0"/>
                <a:ea typeface="Fira Sans" pitchFamily="34" charset="-122"/>
                <a:cs typeface="Fira Sans" pitchFamily="34" charset="-120"/>
              </a:rPr>
              <a:t>Logistic Regression</a:t>
            </a:r>
            <a:endParaRPr lang="en-US" sz="1600" dirty="0"/>
          </a:p>
        </p:txBody>
      </p:sp>
      <p:sp>
        <p:nvSpPr>
          <p:cNvPr id="18" name="Text 16"/>
          <p:cNvSpPr/>
          <p:nvPr/>
        </p:nvSpPr>
        <p:spPr>
          <a:xfrm>
            <a:off x="9291518" y="3489841"/>
            <a:ext cx="822841" cy="328613"/>
          </a:xfrm>
          <a:prstGeom prst="rect">
            <a:avLst/>
          </a:prstGeom>
          <a:noFill/>
          <a:ln/>
        </p:spPr>
        <p:txBody>
          <a:bodyPr wrap="none" lIns="0" tIns="0" rIns="0" bIns="0" rtlCol="0" anchor="t"/>
          <a:lstStyle/>
          <a:p>
            <a:pPr marL="0" indent="0" algn="l">
              <a:lnSpc>
                <a:spcPts val="2550"/>
              </a:lnSpc>
              <a:buNone/>
            </a:pPr>
            <a:r>
              <a:rPr lang="en-US" sz="1600" dirty="0">
                <a:solidFill>
                  <a:srgbClr val="DAD1E6"/>
                </a:solidFill>
                <a:latin typeface="Fira Sans" pitchFamily="34" charset="0"/>
                <a:ea typeface="Fira Sans" pitchFamily="34" charset="-122"/>
                <a:cs typeface="Fira Sans" pitchFamily="34" charset="-120"/>
              </a:rPr>
              <a:t>0.86</a:t>
            </a:r>
            <a:endParaRPr lang="en-US" sz="1600" dirty="0"/>
          </a:p>
        </p:txBody>
      </p:sp>
      <p:sp>
        <p:nvSpPr>
          <p:cNvPr id="19" name="Text 17"/>
          <p:cNvSpPr/>
          <p:nvPr/>
        </p:nvSpPr>
        <p:spPr>
          <a:xfrm>
            <a:off x="10532507" y="3489841"/>
            <a:ext cx="466963" cy="328613"/>
          </a:xfrm>
          <a:prstGeom prst="rect">
            <a:avLst/>
          </a:prstGeom>
          <a:noFill/>
          <a:ln/>
        </p:spPr>
        <p:txBody>
          <a:bodyPr wrap="none" lIns="0" tIns="0" rIns="0" bIns="0" rtlCol="0" anchor="t"/>
          <a:lstStyle/>
          <a:p>
            <a:pPr marL="0" indent="0" algn="l">
              <a:lnSpc>
                <a:spcPts val="2550"/>
              </a:lnSpc>
              <a:buNone/>
            </a:pPr>
            <a:r>
              <a:rPr lang="en-US" sz="1600" dirty="0">
                <a:solidFill>
                  <a:srgbClr val="DAD1E6"/>
                </a:solidFill>
                <a:latin typeface="Fira Sans" pitchFamily="34" charset="0"/>
                <a:ea typeface="Fira Sans" pitchFamily="34" charset="-122"/>
                <a:cs typeface="Fira Sans" pitchFamily="34" charset="-120"/>
              </a:rPr>
              <a:t>0.94</a:t>
            </a:r>
            <a:endParaRPr lang="en-US" sz="1600" dirty="0"/>
          </a:p>
        </p:txBody>
      </p:sp>
      <p:sp>
        <p:nvSpPr>
          <p:cNvPr id="20" name="Text 18"/>
          <p:cNvSpPr/>
          <p:nvPr/>
        </p:nvSpPr>
        <p:spPr>
          <a:xfrm>
            <a:off x="11417618" y="3489841"/>
            <a:ext cx="848201" cy="328613"/>
          </a:xfrm>
          <a:prstGeom prst="rect">
            <a:avLst/>
          </a:prstGeom>
          <a:noFill/>
          <a:ln/>
        </p:spPr>
        <p:txBody>
          <a:bodyPr wrap="none" lIns="0" tIns="0" rIns="0" bIns="0" rtlCol="0" anchor="t"/>
          <a:lstStyle/>
          <a:p>
            <a:pPr marL="0" indent="0" algn="l">
              <a:lnSpc>
                <a:spcPts val="2550"/>
              </a:lnSpc>
              <a:buNone/>
            </a:pPr>
            <a:r>
              <a:rPr lang="en-US" sz="1600" dirty="0">
                <a:solidFill>
                  <a:srgbClr val="DAD1E6"/>
                </a:solidFill>
                <a:latin typeface="Fira Sans" pitchFamily="34" charset="0"/>
                <a:ea typeface="Fira Sans" pitchFamily="34" charset="-122"/>
                <a:cs typeface="Fira Sans" pitchFamily="34" charset="-120"/>
              </a:rPr>
              <a:t>0.89</a:t>
            </a:r>
            <a:endParaRPr lang="en-US" sz="1600" dirty="0"/>
          </a:p>
        </p:txBody>
      </p:sp>
      <p:sp>
        <p:nvSpPr>
          <p:cNvPr id="21" name="Text 19"/>
          <p:cNvSpPr/>
          <p:nvPr/>
        </p:nvSpPr>
        <p:spPr>
          <a:xfrm>
            <a:off x="12683966" y="3489841"/>
            <a:ext cx="1022390" cy="328613"/>
          </a:xfrm>
          <a:prstGeom prst="rect">
            <a:avLst/>
          </a:prstGeom>
          <a:noFill/>
          <a:ln/>
        </p:spPr>
        <p:txBody>
          <a:bodyPr wrap="none" lIns="0" tIns="0" rIns="0" bIns="0" rtlCol="0" anchor="t"/>
          <a:lstStyle/>
          <a:p>
            <a:pPr marL="0" indent="0" algn="l">
              <a:lnSpc>
                <a:spcPts val="2550"/>
              </a:lnSpc>
              <a:buNone/>
            </a:pPr>
            <a:r>
              <a:rPr lang="en-US" sz="1600" dirty="0">
                <a:solidFill>
                  <a:srgbClr val="DAD1E6"/>
                </a:solidFill>
                <a:latin typeface="Fira Sans" pitchFamily="34" charset="0"/>
                <a:ea typeface="Fira Sans" pitchFamily="34" charset="-122"/>
                <a:cs typeface="Fira Sans" pitchFamily="34" charset="-120"/>
              </a:rPr>
              <a:t>86.10%</a:t>
            </a:r>
            <a:endParaRPr lang="en-US" sz="1600" dirty="0"/>
          </a:p>
        </p:txBody>
      </p:sp>
      <p:sp>
        <p:nvSpPr>
          <p:cNvPr id="22" name="Shape 20"/>
          <p:cNvSpPr/>
          <p:nvPr/>
        </p:nvSpPr>
        <p:spPr>
          <a:xfrm>
            <a:off x="7579519" y="2432804"/>
            <a:ext cx="6332101" cy="3943827"/>
          </a:xfrm>
          <a:prstGeom prst="rect">
            <a:avLst/>
          </a:prstGeom>
          <a:solidFill>
            <a:srgbClr val="FFFFFF">
              <a:alpha val="4000"/>
            </a:srgbClr>
          </a:solidFill>
          <a:ln/>
        </p:spPr>
      </p:sp>
      <p:sp>
        <p:nvSpPr>
          <p:cNvPr id="23" name="Text 21"/>
          <p:cNvSpPr/>
          <p:nvPr/>
        </p:nvSpPr>
        <p:spPr>
          <a:xfrm>
            <a:off x="7785140" y="4408527"/>
            <a:ext cx="1088231" cy="657225"/>
          </a:xfrm>
          <a:prstGeom prst="rect">
            <a:avLst/>
          </a:prstGeom>
          <a:noFill/>
          <a:ln/>
        </p:spPr>
        <p:txBody>
          <a:bodyPr wrap="square" lIns="0" tIns="0" rIns="0" bIns="0" rtlCol="0" anchor="t"/>
          <a:lstStyle/>
          <a:p>
            <a:pPr marL="0" indent="0" algn="l">
              <a:lnSpc>
                <a:spcPts val="2550"/>
              </a:lnSpc>
              <a:buNone/>
            </a:pPr>
            <a:r>
              <a:rPr lang="en-US" sz="1600" dirty="0">
                <a:solidFill>
                  <a:srgbClr val="DAD1E6"/>
                </a:solidFill>
                <a:latin typeface="Fira Sans" pitchFamily="34" charset="0"/>
                <a:ea typeface="Fira Sans" pitchFamily="34" charset="-122"/>
                <a:cs typeface="Fira Sans" pitchFamily="34" charset="-120"/>
              </a:rPr>
              <a:t>Random Forest</a:t>
            </a:r>
            <a:endParaRPr lang="en-US" sz="1600" dirty="0"/>
          </a:p>
        </p:txBody>
      </p:sp>
      <p:sp>
        <p:nvSpPr>
          <p:cNvPr id="24" name="Text 22"/>
          <p:cNvSpPr/>
          <p:nvPr/>
        </p:nvSpPr>
        <p:spPr>
          <a:xfrm>
            <a:off x="9291518" y="4408527"/>
            <a:ext cx="822841" cy="328613"/>
          </a:xfrm>
          <a:prstGeom prst="rect">
            <a:avLst/>
          </a:prstGeom>
          <a:noFill/>
          <a:ln/>
        </p:spPr>
        <p:txBody>
          <a:bodyPr wrap="none" lIns="0" tIns="0" rIns="0" bIns="0" rtlCol="0" anchor="t"/>
          <a:lstStyle/>
          <a:p>
            <a:pPr marL="0" indent="0" algn="l">
              <a:lnSpc>
                <a:spcPts val="2550"/>
              </a:lnSpc>
              <a:buNone/>
            </a:pPr>
            <a:r>
              <a:rPr lang="en-US" sz="1600" dirty="0">
                <a:solidFill>
                  <a:srgbClr val="DAD1E6"/>
                </a:solidFill>
                <a:latin typeface="Fira Sans" pitchFamily="34" charset="0"/>
                <a:ea typeface="Fira Sans" pitchFamily="34" charset="-122"/>
                <a:cs typeface="Fira Sans" pitchFamily="34" charset="-120"/>
              </a:rPr>
              <a:t>0.80</a:t>
            </a:r>
            <a:endParaRPr lang="en-US" sz="1600" dirty="0"/>
          </a:p>
        </p:txBody>
      </p:sp>
      <p:sp>
        <p:nvSpPr>
          <p:cNvPr id="25" name="Text 23"/>
          <p:cNvSpPr/>
          <p:nvPr/>
        </p:nvSpPr>
        <p:spPr>
          <a:xfrm>
            <a:off x="10532507" y="4408527"/>
            <a:ext cx="466963" cy="328613"/>
          </a:xfrm>
          <a:prstGeom prst="rect">
            <a:avLst/>
          </a:prstGeom>
          <a:noFill/>
          <a:ln/>
        </p:spPr>
        <p:txBody>
          <a:bodyPr wrap="none" lIns="0" tIns="0" rIns="0" bIns="0" rtlCol="0" anchor="t"/>
          <a:lstStyle/>
          <a:p>
            <a:pPr marL="0" indent="0" algn="l">
              <a:lnSpc>
                <a:spcPts val="2550"/>
              </a:lnSpc>
              <a:buNone/>
            </a:pPr>
            <a:r>
              <a:rPr lang="en-US" sz="1600" dirty="0">
                <a:solidFill>
                  <a:srgbClr val="DAD1E6"/>
                </a:solidFill>
                <a:latin typeface="Fira Sans" pitchFamily="34" charset="0"/>
                <a:ea typeface="Fira Sans" pitchFamily="34" charset="-122"/>
                <a:cs typeface="Fira Sans" pitchFamily="34" charset="-120"/>
              </a:rPr>
              <a:t>1.00</a:t>
            </a:r>
            <a:endParaRPr lang="en-US" sz="1600" dirty="0"/>
          </a:p>
        </p:txBody>
      </p:sp>
      <p:sp>
        <p:nvSpPr>
          <p:cNvPr id="26" name="Text 24"/>
          <p:cNvSpPr/>
          <p:nvPr/>
        </p:nvSpPr>
        <p:spPr>
          <a:xfrm>
            <a:off x="11417618" y="4408527"/>
            <a:ext cx="848201" cy="328613"/>
          </a:xfrm>
          <a:prstGeom prst="rect">
            <a:avLst/>
          </a:prstGeom>
          <a:noFill/>
          <a:ln/>
        </p:spPr>
        <p:txBody>
          <a:bodyPr wrap="none" lIns="0" tIns="0" rIns="0" bIns="0" rtlCol="0" anchor="t"/>
          <a:lstStyle/>
          <a:p>
            <a:pPr marL="0" indent="0" algn="l">
              <a:lnSpc>
                <a:spcPts val="2550"/>
              </a:lnSpc>
              <a:buNone/>
            </a:pPr>
            <a:r>
              <a:rPr lang="en-US" sz="1600" dirty="0">
                <a:solidFill>
                  <a:srgbClr val="DAD1E6"/>
                </a:solidFill>
                <a:latin typeface="Fira Sans" pitchFamily="34" charset="0"/>
                <a:ea typeface="Fira Sans" pitchFamily="34" charset="-122"/>
                <a:cs typeface="Fira Sans" pitchFamily="34" charset="-120"/>
              </a:rPr>
              <a:t>0.89</a:t>
            </a:r>
            <a:endParaRPr lang="en-US" sz="1600" dirty="0"/>
          </a:p>
        </p:txBody>
      </p:sp>
      <p:sp>
        <p:nvSpPr>
          <p:cNvPr id="27" name="Text 25"/>
          <p:cNvSpPr/>
          <p:nvPr/>
        </p:nvSpPr>
        <p:spPr>
          <a:xfrm>
            <a:off x="12683966" y="4408527"/>
            <a:ext cx="1022390" cy="328613"/>
          </a:xfrm>
          <a:prstGeom prst="rect">
            <a:avLst/>
          </a:prstGeom>
          <a:noFill/>
          <a:ln/>
        </p:spPr>
        <p:txBody>
          <a:bodyPr wrap="none" lIns="0" tIns="0" rIns="0" bIns="0" rtlCol="0" anchor="t"/>
          <a:lstStyle/>
          <a:p>
            <a:pPr marL="0" indent="0" algn="l">
              <a:lnSpc>
                <a:spcPts val="2550"/>
              </a:lnSpc>
              <a:buNone/>
            </a:pPr>
            <a:r>
              <a:rPr lang="en-US" sz="1600" dirty="0">
                <a:solidFill>
                  <a:srgbClr val="DAD1E6"/>
                </a:solidFill>
                <a:latin typeface="Fira Sans" pitchFamily="34" charset="0"/>
                <a:ea typeface="Fira Sans" pitchFamily="34" charset="-122"/>
                <a:cs typeface="Fira Sans" pitchFamily="34" charset="-120"/>
              </a:rPr>
              <a:t>80.00%</a:t>
            </a:r>
            <a:endParaRPr lang="en-US" sz="1600" dirty="0"/>
          </a:p>
        </p:txBody>
      </p:sp>
      <p:sp>
        <p:nvSpPr>
          <p:cNvPr id="28" name="Shape 26"/>
          <p:cNvSpPr/>
          <p:nvPr/>
        </p:nvSpPr>
        <p:spPr>
          <a:xfrm>
            <a:off x="7579519" y="5196483"/>
            <a:ext cx="6332101" cy="590074"/>
          </a:xfrm>
          <a:prstGeom prst="rect">
            <a:avLst/>
          </a:prstGeom>
          <a:solidFill>
            <a:srgbClr val="000000">
              <a:alpha val="4000"/>
            </a:srgbClr>
          </a:solidFill>
          <a:ln/>
        </p:spPr>
      </p:sp>
      <p:sp>
        <p:nvSpPr>
          <p:cNvPr id="29" name="Text 27"/>
          <p:cNvSpPr/>
          <p:nvPr/>
        </p:nvSpPr>
        <p:spPr>
          <a:xfrm>
            <a:off x="7785140" y="5327213"/>
            <a:ext cx="1088231" cy="328613"/>
          </a:xfrm>
          <a:prstGeom prst="rect">
            <a:avLst/>
          </a:prstGeom>
          <a:noFill/>
          <a:ln/>
        </p:spPr>
        <p:txBody>
          <a:bodyPr wrap="none" lIns="0" tIns="0" rIns="0" bIns="0" rtlCol="0" anchor="t"/>
          <a:lstStyle/>
          <a:p>
            <a:pPr marL="0" indent="0" algn="l">
              <a:lnSpc>
                <a:spcPts val="2550"/>
              </a:lnSpc>
              <a:buNone/>
            </a:pPr>
            <a:r>
              <a:rPr lang="en-US" sz="1600" dirty="0">
                <a:solidFill>
                  <a:srgbClr val="DAD1E6"/>
                </a:solidFill>
                <a:latin typeface="Fira Sans" pitchFamily="34" charset="0"/>
                <a:ea typeface="Fira Sans" pitchFamily="34" charset="-122"/>
                <a:cs typeface="Fira Sans" pitchFamily="34" charset="-120"/>
              </a:rPr>
              <a:t>SVM</a:t>
            </a:r>
            <a:endParaRPr lang="en-US" sz="1600" dirty="0"/>
          </a:p>
        </p:txBody>
      </p:sp>
      <p:sp>
        <p:nvSpPr>
          <p:cNvPr id="30" name="Text 28"/>
          <p:cNvSpPr/>
          <p:nvPr/>
        </p:nvSpPr>
        <p:spPr>
          <a:xfrm>
            <a:off x="9291518" y="5327213"/>
            <a:ext cx="822841" cy="328613"/>
          </a:xfrm>
          <a:prstGeom prst="rect">
            <a:avLst/>
          </a:prstGeom>
          <a:noFill/>
          <a:ln/>
        </p:spPr>
        <p:txBody>
          <a:bodyPr wrap="none" lIns="0" tIns="0" rIns="0" bIns="0" rtlCol="0" anchor="t"/>
          <a:lstStyle/>
          <a:p>
            <a:pPr marL="0" indent="0" algn="l">
              <a:lnSpc>
                <a:spcPts val="2550"/>
              </a:lnSpc>
              <a:buNone/>
            </a:pPr>
            <a:r>
              <a:rPr lang="en-US" sz="1600" dirty="0">
                <a:solidFill>
                  <a:srgbClr val="DAD1E6"/>
                </a:solidFill>
                <a:latin typeface="Fira Sans" pitchFamily="34" charset="0"/>
                <a:ea typeface="Fira Sans" pitchFamily="34" charset="-122"/>
                <a:cs typeface="Fira Sans" pitchFamily="34" charset="-120"/>
              </a:rPr>
              <a:t>0.83</a:t>
            </a:r>
            <a:endParaRPr lang="en-US" sz="1600" dirty="0"/>
          </a:p>
        </p:txBody>
      </p:sp>
      <p:sp>
        <p:nvSpPr>
          <p:cNvPr id="31" name="Text 29"/>
          <p:cNvSpPr/>
          <p:nvPr/>
        </p:nvSpPr>
        <p:spPr>
          <a:xfrm>
            <a:off x="10532507" y="5327213"/>
            <a:ext cx="466963" cy="328613"/>
          </a:xfrm>
          <a:prstGeom prst="rect">
            <a:avLst/>
          </a:prstGeom>
          <a:noFill/>
          <a:ln/>
        </p:spPr>
        <p:txBody>
          <a:bodyPr wrap="none" lIns="0" tIns="0" rIns="0" bIns="0" rtlCol="0" anchor="t"/>
          <a:lstStyle/>
          <a:p>
            <a:pPr marL="0" indent="0" algn="l">
              <a:lnSpc>
                <a:spcPts val="2550"/>
              </a:lnSpc>
              <a:buNone/>
            </a:pPr>
            <a:r>
              <a:rPr lang="en-US" sz="1600" dirty="0">
                <a:solidFill>
                  <a:srgbClr val="DAD1E6"/>
                </a:solidFill>
                <a:latin typeface="Fira Sans" pitchFamily="34" charset="0"/>
                <a:ea typeface="Fira Sans" pitchFamily="34" charset="-122"/>
                <a:cs typeface="Fira Sans" pitchFamily="34" charset="-120"/>
              </a:rPr>
              <a:t>1.00</a:t>
            </a:r>
            <a:endParaRPr lang="en-US" sz="1600" dirty="0"/>
          </a:p>
        </p:txBody>
      </p:sp>
      <p:sp>
        <p:nvSpPr>
          <p:cNvPr id="32" name="Text 30"/>
          <p:cNvSpPr/>
          <p:nvPr/>
        </p:nvSpPr>
        <p:spPr>
          <a:xfrm>
            <a:off x="11417618" y="5327213"/>
            <a:ext cx="848201" cy="328613"/>
          </a:xfrm>
          <a:prstGeom prst="rect">
            <a:avLst/>
          </a:prstGeom>
          <a:noFill/>
          <a:ln/>
        </p:spPr>
        <p:txBody>
          <a:bodyPr wrap="none" lIns="0" tIns="0" rIns="0" bIns="0" rtlCol="0" anchor="t"/>
          <a:lstStyle/>
          <a:p>
            <a:pPr marL="0" indent="0" algn="l">
              <a:lnSpc>
                <a:spcPts val="2550"/>
              </a:lnSpc>
              <a:buNone/>
            </a:pPr>
            <a:r>
              <a:rPr lang="en-US" sz="1600" dirty="0">
                <a:solidFill>
                  <a:srgbClr val="DAD1E6"/>
                </a:solidFill>
                <a:latin typeface="Fira Sans" pitchFamily="34" charset="0"/>
                <a:ea typeface="Fira Sans" pitchFamily="34" charset="-122"/>
                <a:cs typeface="Fira Sans" pitchFamily="34" charset="-120"/>
              </a:rPr>
              <a:t>0.91</a:t>
            </a:r>
            <a:endParaRPr lang="en-US" sz="1600" dirty="0"/>
          </a:p>
        </p:txBody>
      </p:sp>
      <p:sp>
        <p:nvSpPr>
          <p:cNvPr id="33" name="Text 31"/>
          <p:cNvSpPr/>
          <p:nvPr/>
        </p:nvSpPr>
        <p:spPr>
          <a:xfrm>
            <a:off x="12683966" y="5327213"/>
            <a:ext cx="1022390" cy="328613"/>
          </a:xfrm>
          <a:prstGeom prst="rect">
            <a:avLst/>
          </a:prstGeom>
          <a:noFill/>
          <a:ln/>
        </p:spPr>
        <p:txBody>
          <a:bodyPr wrap="none" lIns="0" tIns="0" rIns="0" bIns="0" rtlCol="0" anchor="t"/>
          <a:lstStyle/>
          <a:p>
            <a:pPr marL="0" indent="0" algn="l">
              <a:lnSpc>
                <a:spcPts val="2550"/>
              </a:lnSpc>
              <a:buNone/>
            </a:pPr>
            <a:r>
              <a:rPr lang="en-US" sz="1600" dirty="0">
                <a:solidFill>
                  <a:srgbClr val="DAD1E6"/>
                </a:solidFill>
                <a:latin typeface="Fira Sans" pitchFamily="34" charset="0"/>
                <a:ea typeface="Fira Sans" pitchFamily="34" charset="-122"/>
                <a:cs typeface="Fira Sans" pitchFamily="34" charset="-120"/>
              </a:rPr>
              <a:t>83.00%</a:t>
            </a:r>
            <a:endParaRPr lang="en-US" sz="1600" dirty="0"/>
          </a:p>
        </p:txBody>
      </p:sp>
      <p:sp>
        <p:nvSpPr>
          <p:cNvPr id="34" name="Shape 32"/>
          <p:cNvSpPr/>
          <p:nvPr/>
        </p:nvSpPr>
        <p:spPr>
          <a:xfrm>
            <a:off x="7579519" y="5786557"/>
            <a:ext cx="6332101" cy="590074"/>
          </a:xfrm>
          <a:prstGeom prst="rect">
            <a:avLst/>
          </a:prstGeom>
          <a:solidFill>
            <a:srgbClr val="FFFFFF">
              <a:alpha val="4000"/>
            </a:srgbClr>
          </a:solidFill>
          <a:ln/>
        </p:spPr>
      </p:sp>
      <p:sp>
        <p:nvSpPr>
          <p:cNvPr id="35" name="Text 33"/>
          <p:cNvSpPr/>
          <p:nvPr/>
        </p:nvSpPr>
        <p:spPr>
          <a:xfrm>
            <a:off x="7785140" y="5917287"/>
            <a:ext cx="1088231" cy="328613"/>
          </a:xfrm>
          <a:prstGeom prst="rect">
            <a:avLst/>
          </a:prstGeom>
          <a:noFill/>
          <a:ln/>
        </p:spPr>
        <p:txBody>
          <a:bodyPr wrap="none" lIns="0" tIns="0" rIns="0" bIns="0" rtlCol="0" anchor="t"/>
          <a:lstStyle/>
          <a:p>
            <a:pPr marL="0" indent="0" algn="l">
              <a:lnSpc>
                <a:spcPts val="2550"/>
              </a:lnSpc>
              <a:buNone/>
            </a:pPr>
            <a:r>
              <a:rPr lang="en-US" sz="1600" dirty="0">
                <a:solidFill>
                  <a:srgbClr val="DAD1E6"/>
                </a:solidFill>
                <a:latin typeface="Fira Sans" pitchFamily="34" charset="0"/>
                <a:ea typeface="Fira Sans" pitchFamily="34" charset="-122"/>
                <a:cs typeface="Fira Sans" pitchFamily="34" charset="-120"/>
              </a:rPr>
              <a:t>VADER</a:t>
            </a:r>
            <a:endParaRPr lang="en-US" sz="1600" dirty="0"/>
          </a:p>
        </p:txBody>
      </p:sp>
      <p:sp>
        <p:nvSpPr>
          <p:cNvPr id="36" name="Text 34"/>
          <p:cNvSpPr/>
          <p:nvPr/>
        </p:nvSpPr>
        <p:spPr>
          <a:xfrm>
            <a:off x="9291518" y="5917287"/>
            <a:ext cx="822841" cy="328613"/>
          </a:xfrm>
          <a:prstGeom prst="rect">
            <a:avLst/>
          </a:prstGeom>
          <a:noFill/>
          <a:ln/>
        </p:spPr>
        <p:txBody>
          <a:bodyPr wrap="none" lIns="0" tIns="0" rIns="0" bIns="0" rtlCol="0" anchor="t"/>
          <a:lstStyle/>
          <a:p>
            <a:pPr marL="0" indent="0" algn="l">
              <a:lnSpc>
                <a:spcPts val="2550"/>
              </a:lnSpc>
              <a:buNone/>
            </a:pPr>
            <a:r>
              <a:rPr lang="en-US" sz="1600" dirty="0">
                <a:solidFill>
                  <a:srgbClr val="DAD1E6"/>
                </a:solidFill>
                <a:latin typeface="Fira Sans" pitchFamily="34" charset="0"/>
                <a:ea typeface="Fira Sans" pitchFamily="34" charset="-122"/>
                <a:cs typeface="Fira Sans" pitchFamily="34" charset="-120"/>
              </a:rPr>
              <a:t>   -</a:t>
            </a:r>
            <a:endParaRPr lang="en-US" sz="1600" dirty="0"/>
          </a:p>
        </p:txBody>
      </p:sp>
      <p:sp>
        <p:nvSpPr>
          <p:cNvPr id="37" name="Text 35"/>
          <p:cNvSpPr/>
          <p:nvPr/>
        </p:nvSpPr>
        <p:spPr>
          <a:xfrm>
            <a:off x="10532507" y="5917287"/>
            <a:ext cx="466963" cy="328613"/>
          </a:xfrm>
          <a:prstGeom prst="rect">
            <a:avLst/>
          </a:prstGeom>
          <a:noFill/>
          <a:ln/>
        </p:spPr>
        <p:txBody>
          <a:bodyPr wrap="none" lIns="0" tIns="0" rIns="0" bIns="0" rtlCol="0" anchor="t"/>
          <a:lstStyle/>
          <a:p>
            <a:pPr marL="0" indent="0" algn="l">
              <a:lnSpc>
                <a:spcPts val="2550"/>
              </a:lnSpc>
              <a:buNone/>
            </a:pPr>
            <a:r>
              <a:rPr lang="en-US" sz="1600" dirty="0">
                <a:solidFill>
                  <a:srgbClr val="DAD1E6"/>
                </a:solidFill>
                <a:latin typeface="Fira Sans" pitchFamily="34" charset="0"/>
                <a:ea typeface="Fira Sans" pitchFamily="34" charset="-122"/>
                <a:cs typeface="Fira Sans" pitchFamily="34" charset="-120"/>
              </a:rPr>
              <a:t>   -</a:t>
            </a:r>
            <a:endParaRPr lang="en-US" sz="1600" dirty="0"/>
          </a:p>
        </p:txBody>
      </p:sp>
      <p:sp>
        <p:nvSpPr>
          <p:cNvPr id="38" name="Text 36"/>
          <p:cNvSpPr/>
          <p:nvPr/>
        </p:nvSpPr>
        <p:spPr>
          <a:xfrm>
            <a:off x="11417618" y="5917287"/>
            <a:ext cx="848201" cy="328613"/>
          </a:xfrm>
          <a:prstGeom prst="rect">
            <a:avLst/>
          </a:prstGeom>
          <a:noFill/>
          <a:ln/>
        </p:spPr>
        <p:txBody>
          <a:bodyPr wrap="none" lIns="0" tIns="0" rIns="0" bIns="0" rtlCol="0" anchor="t"/>
          <a:lstStyle/>
          <a:p>
            <a:pPr marL="0" indent="0" algn="l">
              <a:lnSpc>
                <a:spcPts val="2550"/>
              </a:lnSpc>
              <a:buNone/>
            </a:pPr>
            <a:r>
              <a:rPr lang="en-US" sz="1600" dirty="0">
                <a:solidFill>
                  <a:srgbClr val="DAD1E6"/>
                </a:solidFill>
                <a:latin typeface="Fira Sans" pitchFamily="34" charset="0"/>
                <a:ea typeface="Fira Sans" pitchFamily="34" charset="-122"/>
                <a:cs typeface="Fira Sans" pitchFamily="34" charset="-120"/>
              </a:rPr>
              <a:t>   -</a:t>
            </a:r>
            <a:endParaRPr lang="en-US" sz="1600" dirty="0"/>
          </a:p>
        </p:txBody>
      </p:sp>
      <p:sp>
        <p:nvSpPr>
          <p:cNvPr id="39" name="Text 37"/>
          <p:cNvSpPr/>
          <p:nvPr/>
        </p:nvSpPr>
        <p:spPr>
          <a:xfrm>
            <a:off x="12683966" y="5917287"/>
            <a:ext cx="1022390" cy="328613"/>
          </a:xfrm>
          <a:prstGeom prst="rect">
            <a:avLst/>
          </a:prstGeom>
          <a:noFill/>
          <a:ln/>
        </p:spPr>
        <p:txBody>
          <a:bodyPr wrap="none" lIns="0" tIns="0" rIns="0" bIns="0" rtlCol="0" anchor="t"/>
          <a:lstStyle/>
          <a:p>
            <a:pPr marL="0" indent="0" algn="l">
              <a:lnSpc>
                <a:spcPts val="2550"/>
              </a:lnSpc>
              <a:buNone/>
            </a:pPr>
            <a:r>
              <a:rPr lang="en-US" sz="1600" dirty="0">
                <a:solidFill>
                  <a:srgbClr val="DAD1E6"/>
                </a:solidFill>
                <a:latin typeface="Fira Sans" pitchFamily="34" charset="0"/>
                <a:ea typeface="Fira Sans" pitchFamily="34" charset="-122"/>
                <a:cs typeface="Fira Sans" pitchFamily="34" charset="-120"/>
              </a:rPr>
              <a:t>100%</a:t>
            </a:r>
            <a:endParaRPr lang="en-US" sz="1600" dirty="0"/>
          </a:p>
        </p:txBody>
      </p:sp>
      <p:sp>
        <p:nvSpPr>
          <p:cNvPr id="40" name="Text 38"/>
          <p:cNvSpPr/>
          <p:nvPr/>
        </p:nvSpPr>
        <p:spPr>
          <a:xfrm>
            <a:off x="718661" y="6846213"/>
            <a:ext cx="13193078" cy="657225"/>
          </a:xfrm>
          <a:prstGeom prst="rect">
            <a:avLst/>
          </a:prstGeom>
          <a:noFill/>
          <a:ln/>
        </p:spPr>
        <p:txBody>
          <a:bodyPr wrap="square" lIns="0" tIns="0" rIns="0" bIns="0" rtlCol="0" anchor="t"/>
          <a:lstStyle/>
          <a:p>
            <a:pPr marL="0" indent="0" algn="l">
              <a:lnSpc>
                <a:spcPts val="2550"/>
              </a:lnSpc>
              <a:buNone/>
            </a:pPr>
            <a:r>
              <a:rPr lang="en-US" sz="1600" dirty="0">
                <a:solidFill>
                  <a:srgbClr val="DAD1E6"/>
                </a:solidFill>
                <a:latin typeface="Fira Sans" pitchFamily="34" charset="0"/>
                <a:ea typeface="Fira Sans" pitchFamily="34" charset="-122"/>
                <a:cs typeface="Fira Sans" pitchFamily="34" charset="-120"/>
              </a:rPr>
              <a:t>Logistic Regression emerged as the best-performing model with 86.10% accuracy. While this is lower than VADER's perfect score, machine learning approaches offer better generalization to new data and can adapt to changing language patterns.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8633" y="568523"/>
            <a:ext cx="6448782" cy="644843"/>
          </a:xfrm>
          <a:prstGeom prst="rect">
            <a:avLst/>
          </a:prstGeom>
          <a:noFill/>
          <a:ln/>
        </p:spPr>
        <p:txBody>
          <a:bodyPr wrap="none" lIns="0" tIns="0" rIns="0" bIns="0" rtlCol="0" anchor="t"/>
          <a:lstStyle/>
          <a:p>
            <a:pPr marL="0" indent="0" algn="l">
              <a:lnSpc>
                <a:spcPts val="5050"/>
              </a:lnSpc>
              <a:buNone/>
            </a:pPr>
            <a:r>
              <a:rPr lang="en-US" sz="4050" b="1" dirty="0">
                <a:solidFill>
                  <a:srgbClr val="F94CAF"/>
                </a:solidFill>
                <a:latin typeface="Inconsolata Bold" pitchFamily="34" charset="0"/>
                <a:ea typeface="Inconsolata Bold" pitchFamily="34" charset="-122"/>
                <a:cs typeface="Inconsolata Bold" pitchFamily="34" charset="-120"/>
              </a:rPr>
              <a:t>Visualizations &amp; Insights</a:t>
            </a:r>
            <a:endParaRPr lang="en-US" sz="4050" dirty="0"/>
          </a:p>
        </p:txBody>
      </p:sp>
      <p:sp>
        <p:nvSpPr>
          <p:cNvPr id="4" name="Text 1"/>
          <p:cNvSpPr/>
          <p:nvPr/>
        </p:nvSpPr>
        <p:spPr>
          <a:xfrm>
            <a:off x="6208633" y="1626037"/>
            <a:ext cx="3694986" cy="681038"/>
          </a:xfrm>
          <a:prstGeom prst="rect">
            <a:avLst/>
          </a:prstGeom>
          <a:noFill/>
          <a:ln/>
        </p:spPr>
        <p:txBody>
          <a:bodyPr wrap="none" lIns="0" tIns="0" rIns="0" bIns="0" rtlCol="0" anchor="t"/>
          <a:lstStyle/>
          <a:p>
            <a:pPr marL="0" indent="0" algn="ctr">
              <a:lnSpc>
                <a:spcPts val="5350"/>
              </a:lnSpc>
              <a:buNone/>
            </a:pPr>
            <a:r>
              <a:rPr lang="en-US" sz="5350" b="1" dirty="0">
                <a:solidFill>
                  <a:srgbClr val="DAD1E6"/>
                </a:solidFill>
                <a:latin typeface="Inconsolata Bold" pitchFamily="34" charset="0"/>
                <a:ea typeface="Inconsolata Bold" pitchFamily="34" charset="-122"/>
                <a:cs typeface="Inconsolata Bold" pitchFamily="34" charset="-120"/>
              </a:rPr>
              <a:t>79%</a:t>
            </a:r>
            <a:endParaRPr lang="en-US" sz="5350" dirty="0"/>
          </a:p>
        </p:txBody>
      </p:sp>
      <p:sp>
        <p:nvSpPr>
          <p:cNvPr id="5" name="Text 2"/>
          <p:cNvSpPr/>
          <p:nvPr/>
        </p:nvSpPr>
        <p:spPr>
          <a:xfrm>
            <a:off x="6766203" y="2564963"/>
            <a:ext cx="2579727" cy="322421"/>
          </a:xfrm>
          <a:prstGeom prst="rect">
            <a:avLst/>
          </a:prstGeom>
          <a:noFill/>
          <a:ln/>
        </p:spPr>
        <p:txBody>
          <a:bodyPr wrap="none" lIns="0" tIns="0" rIns="0" bIns="0" rtlCol="0" anchor="t"/>
          <a:lstStyle/>
          <a:p>
            <a:pPr marL="0" indent="0" algn="ctr">
              <a:lnSpc>
                <a:spcPts val="2500"/>
              </a:lnSpc>
              <a:buNone/>
            </a:pPr>
            <a:r>
              <a:rPr lang="en-US" sz="2000" b="1" dirty="0">
                <a:solidFill>
                  <a:srgbClr val="DAD1E6"/>
                </a:solidFill>
                <a:latin typeface="Inconsolata Bold" pitchFamily="34" charset="0"/>
                <a:ea typeface="Inconsolata Bold" pitchFamily="34" charset="-122"/>
                <a:cs typeface="Inconsolata Bold" pitchFamily="34" charset="-120"/>
              </a:rPr>
              <a:t>Positive Tweets</a:t>
            </a:r>
            <a:endParaRPr lang="en-US" sz="2000" dirty="0"/>
          </a:p>
        </p:txBody>
      </p:sp>
      <p:sp>
        <p:nvSpPr>
          <p:cNvPr id="6" name="Text 3"/>
          <p:cNvSpPr/>
          <p:nvPr/>
        </p:nvSpPr>
        <p:spPr>
          <a:xfrm>
            <a:off x="6208633" y="3011210"/>
            <a:ext cx="3694986" cy="330041"/>
          </a:xfrm>
          <a:prstGeom prst="rect">
            <a:avLst/>
          </a:prstGeom>
          <a:noFill/>
          <a:ln/>
        </p:spPr>
        <p:txBody>
          <a:bodyPr wrap="none" lIns="0" tIns="0" rIns="0" bIns="0" rtlCol="0" anchor="t"/>
          <a:lstStyle/>
          <a:p>
            <a:pPr marL="0" indent="0" algn="ctr">
              <a:lnSpc>
                <a:spcPts val="2600"/>
              </a:lnSpc>
              <a:buNone/>
            </a:pPr>
            <a:r>
              <a:rPr lang="en-US" sz="1600" dirty="0">
                <a:solidFill>
                  <a:srgbClr val="DAD1E6"/>
                </a:solidFill>
                <a:latin typeface="Fira Sans" pitchFamily="34" charset="0"/>
                <a:ea typeface="Fira Sans" pitchFamily="34" charset="-122"/>
                <a:cs typeface="Fira Sans" pitchFamily="34" charset="-120"/>
              </a:rPr>
              <a:t>Majority of analyzed content</a:t>
            </a:r>
            <a:endParaRPr lang="en-US" sz="1600" dirty="0"/>
          </a:p>
        </p:txBody>
      </p:sp>
      <p:sp>
        <p:nvSpPr>
          <p:cNvPr id="7" name="Text 4"/>
          <p:cNvSpPr/>
          <p:nvPr/>
        </p:nvSpPr>
        <p:spPr>
          <a:xfrm>
            <a:off x="10213181" y="1626037"/>
            <a:ext cx="3694986" cy="681038"/>
          </a:xfrm>
          <a:prstGeom prst="rect">
            <a:avLst/>
          </a:prstGeom>
          <a:noFill/>
          <a:ln/>
        </p:spPr>
        <p:txBody>
          <a:bodyPr wrap="none" lIns="0" tIns="0" rIns="0" bIns="0" rtlCol="0" anchor="t"/>
          <a:lstStyle/>
          <a:p>
            <a:pPr marL="0" indent="0" algn="ctr">
              <a:lnSpc>
                <a:spcPts val="5350"/>
              </a:lnSpc>
              <a:buNone/>
            </a:pPr>
            <a:r>
              <a:rPr lang="en-US" sz="5350" b="1" dirty="0">
                <a:solidFill>
                  <a:srgbClr val="DAD1E6"/>
                </a:solidFill>
                <a:latin typeface="Inconsolata Bold" pitchFamily="34" charset="0"/>
                <a:ea typeface="Inconsolata Bold" pitchFamily="34" charset="-122"/>
                <a:cs typeface="Inconsolata Bold" pitchFamily="34" charset="-120"/>
              </a:rPr>
              <a:t>16%</a:t>
            </a:r>
            <a:endParaRPr lang="en-US" sz="5350" dirty="0"/>
          </a:p>
        </p:txBody>
      </p:sp>
      <p:sp>
        <p:nvSpPr>
          <p:cNvPr id="8" name="Text 5"/>
          <p:cNvSpPr/>
          <p:nvPr/>
        </p:nvSpPr>
        <p:spPr>
          <a:xfrm>
            <a:off x="10770751" y="2564963"/>
            <a:ext cx="2579727" cy="322421"/>
          </a:xfrm>
          <a:prstGeom prst="rect">
            <a:avLst/>
          </a:prstGeom>
          <a:noFill/>
          <a:ln/>
        </p:spPr>
        <p:txBody>
          <a:bodyPr wrap="none" lIns="0" tIns="0" rIns="0" bIns="0" rtlCol="0" anchor="t"/>
          <a:lstStyle/>
          <a:p>
            <a:pPr marL="0" indent="0" algn="ctr">
              <a:lnSpc>
                <a:spcPts val="2500"/>
              </a:lnSpc>
              <a:buNone/>
            </a:pPr>
            <a:r>
              <a:rPr lang="en-US" sz="2000" b="1" dirty="0">
                <a:solidFill>
                  <a:srgbClr val="DAD1E6"/>
                </a:solidFill>
                <a:latin typeface="Inconsolata Bold" pitchFamily="34" charset="0"/>
                <a:ea typeface="Inconsolata Bold" pitchFamily="34" charset="-122"/>
                <a:cs typeface="Inconsolata Bold" pitchFamily="34" charset="-120"/>
              </a:rPr>
              <a:t>Negative Tweets</a:t>
            </a:r>
            <a:endParaRPr lang="en-US" sz="2000" dirty="0"/>
          </a:p>
        </p:txBody>
      </p:sp>
      <p:sp>
        <p:nvSpPr>
          <p:cNvPr id="9" name="Text 6"/>
          <p:cNvSpPr/>
          <p:nvPr/>
        </p:nvSpPr>
        <p:spPr>
          <a:xfrm>
            <a:off x="10213181" y="3011210"/>
            <a:ext cx="3694986" cy="330041"/>
          </a:xfrm>
          <a:prstGeom prst="rect">
            <a:avLst/>
          </a:prstGeom>
          <a:noFill/>
          <a:ln/>
        </p:spPr>
        <p:txBody>
          <a:bodyPr wrap="none" lIns="0" tIns="0" rIns="0" bIns="0" rtlCol="0" anchor="t"/>
          <a:lstStyle/>
          <a:p>
            <a:pPr marL="0" indent="0" algn="ctr">
              <a:lnSpc>
                <a:spcPts val="2600"/>
              </a:lnSpc>
              <a:buNone/>
            </a:pPr>
            <a:r>
              <a:rPr lang="en-US" sz="1600" dirty="0">
                <a:solidFill>
                  <a:srgbClr val="DAD1E6"/>
                </a:solidFill>
                <a:latin typeface="Fira Sans" pitchFamily="34" charset="0"/>
                <a:ea typeface="Fira Sans" pitchFamily="34" charset="-122"/>
                <a:cs typeface="Fira Sans" pitchFamily="34" charset="-120"/>
              </a:rPr>
              <a:t>Second most common sentiment</a:t>
            </a:r>
            <a:endParaRPr lang="en-US" sz="1600" dirty="0"/>
          </a:p>
        </p:txBody>
      </p:sp>
      <p:sp>
        <p:nvSpPr>
          <p:cNvPr id="10" name="Text 7"/>
          <p:cNvSpPr/>
          <p:nvPr/>
        </p:nvSpPr>
        <p:spPr>
          <a:xfrm>
            <a:off x="8210907" y="4063484"/>
            <a:ext cx="3694986" cy="681038"/>
          </a:xfrm>
          <a:prstGeom prst="rect">
            <a:avLst/>
          </a:prstGeom>
          <a:noFill/>
          <a:ln/>
        </p:spPr>
        <p:txBody>
          <a:bodyPr wrap="none" lIns="0" tIns="0" rIns="0" bIns="0" rtlCol="0" anchor="t"/>
          <a:lstStyle/>
          <a:p>
            <a:pPr marL="0" indent="0" algn="ctr">
              <a:lnSpc>
                <a:spcPts val="5350"/>
              </a:lnSpc>
              <a:buNone/>
            </a:pPr>
            <a:r>
              <a:rPr lang="en-US" sz="5350" b="1" dirty="0">
                <a:solidFill>
                  <a:srgbClr val="DAD1E6"/>
                </a:solidFill>
                <a:latin typeface="Inconsolata Bold" pitchFamily="34" charset="0"/>
                <a:ea typeface="Inconsolata Bold" pitchFamily="34" charset="-122"/>
                <a:cs typeface="Inconsolata Bold" pitchFamily="34" charset="-120"/>
              </a:rPr>
              <a:t>5%</a:t>
            </a:r>
            <a:endParaRPr lang="en-US" sz="5350" dirty="0"/>
          </a:p>
        </p:txBody>
      </p:sp>
      <p:sp>
        <p:nvSpPr>
          <p:cNvPr id="11" name="Text 8"/>
          <p:cNvSpPr/>
          <p:nvPr/>
        </p:nvSpPr>
        <p:spPr>
          <a:xfrm>
            <a:off x="8768477" y="5002411"/>
            <a:ext cx="2579727" cy="322421"/>
          </a:xfrm>
          <a:prstGeom prst="rect">
            <a:avLst/>
          </a:prstGeom>
          <a:noFill/>
          <a:ln/>
        </p:spPr>
        <p:txBody>
          <a:bodyPr wrap="none" lIns="0" tIns="0" rIns="0" bIns="0" rtlCol="0" anchor="t"/>
          <a:lstStyle/>
          <a:p>
            <a:pPr marL="0" indent="0" algn="ctr">
              <a:lnSpc>
                <a:spcPts val="2500"/>
              </a:lnSpc>
              <a:buNone/>
            </a:pPr>
            <a:r>
              <a:rPr lang="en-US" sz="2000" b="1" dirty="0">
                <a:solidFill>
                  <a:srgbClr val="DAD1E6"/>
                </a:solidFill>
                <a:latin typeface="Inconsolata Bold" pitchFamily="34" charset="0"/>
                <a:ea typeface="Inconsolata Bold" pitchFamily="34" charset="-122"/>
                <a:cs typeface="Inconsolata Bold" pitchFamily="34" charset="-120"/>
              </a:rPr>
              <a:t>Neutral Tweets</a:t>
            </a:r>
            <a:endParaRPr lang="en-US" sz="2000" dirty="0"/>
          </a:p>
        </p:txBody>
      </p:sp>
      <p:sp>
        <p:nvSpPr>
          <p:cNvPr id="12" name="Text 9"/>
          <p:cNvSpPr/>
          <p:nvPr/>
        </p:nvSpPr>
        <p:spPr>
          <a:xfrm>
            <a:off x="8210907" y="5448657"/>
            <a:ext cx="3694986" cy="330041"/>
          </a:xfrm>
          <a:prstGeom prst="rect">
            <a:avLst/>
          </a:prstGeom>
          <a:noFill/>
          <a:ln/>
        </p:spPr>
        <p:txBody>
          <a:bodyPr wrap="none" lIns="0" tIns="0" rIns="0" bIns="0" rtlCol="0" anchor="t"/>
          <a:lstStyle/>
          <a:p>
            <a:pPr marL="0" indent="0" algn="ctr">
              <a:lnSpc>
                <a:spcPts val="2600"/>
              </a:lnSpc>
              <a:buNone/>
            </a:pPr>
            <a:r>
              <a:rPr lang="en-US" sz="1600" dirty="0">
                <a:solidFill>
                  <a:srgbClr val="DAD1E6"/>
                </a:solidFill>
                <a:latin typeface="Fira Sans" pitchFamily="34" charset="0"/>
                <a:ea typeface="Fira Sans" pitchFamily="34" charset="-122"/>
                <a:cs typeface="Fira Sans" pitchFamily="34" charset="-120"/>
              </a:rPr>
              <a:t>Smallest sentiment category</a:t>
            </a:r>
            <a:endParaRPr lang="en-US" sz="1600" dirty="0"/>
          </a:p>
        </p:txBody>
      </p:sp>
      <p:sp>
        <p:nvSpPr>
          <p:cNvPr id="13" name="Text 10"/>
          <p:cNvSpPr/>
          <p:nvPr/>
        </p:nvSpPr>
        <p:spPr>
          <a:xfrm>
            <a:off x="6208633" y="6010870"/>
            <a:ext cx="7699534" cy="1650206"/>
          </a:xfrm>
          <a:prstGeom prst="rect">
            <a:avLst/>
          </a:prstGeom>
          <a:noFill/>
          <a:ln/>
        </p:spPr>
        <p:txBody>
          <a:bodyPr wrap="squar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Sentiment patterns showed spikes correlating with notable events like holidays and breaking news. Line plots were used to display sentiment trends and engagement metrics by date. We also calculated an engagement score using the formula: Engagement Score = Retweets + (2 × Likes) to identify the most impactful tweets.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00802" y="551259"/>
            <a:ext cx="6507004" cy="625793"/>
          </a:xfrm>
          <a:prstGeom prst="rect">
            <a:avLst/>
          </a:prstGeom>
          <a:noFill/>
          <a:ln/>
        </p:spPr>
        <p:txBody>
          <a:bodyPr wrap="none" lIns="0" tIns="0" rIns="0" bIns="0" rtlCol="0" anchor="t"/>
          <a:lstStyle/>
          <a:p>
            <a:pPr marL="0" indent="0" algn="l">
              <a:lnSpc>
                <a:spcPts val="4900"/>
              </a:lnSpc>
              <a:buNone/>
            </a:pPr>
            <a:r>
              <a:rPr lang="en-US" sz="3900" b="1" dirty="0">
                <a:solidFill>
                  <a:srgbClr val="F94CAF"/>
                </a:solidFill>
                <a:latin typeface="Inconsolata Bold" pitchFamily="34" charset="0"/>
                <a:ea typeface="Inconsolata Bold" pitchFamily="34" charset="-122"/>
                <a:cs typeface="Inconsolata Bold" pitchFamily="34" charset="-120"/>
              </a:rPr>
              <a:t>Conclusions &amp; Future Scope</a:t>
            </a:r>
            <a:endParaRPr lang="en-US" sz="3900" dirty="0"/>
          </a:p>
        </p:txBody>
      </p:sp>
      <p:sp>
        <p:nvSpPr>
          <p:cNvPr id="3" name="Shape 1"/>
          <p:cNvSpPr/>
          <p:nvPr/>
        </p:nvSpPr>
        <p:spPr>
          <a:xfrm>
            <a:off x="700802" y="1577459"/>
            <a:ext cx="1653540" cy="1153597"/>
          </a:xfrm>
          <a:prstGeom prst="roundRect">
            <a:avLst>
              <a:gd name="adj" fmla="val 2604"/>
            </a:avLst>
          </a:prstGeom>
          <a:solidFill>
            <a:srgbClr val="433550"/>
          </a:solidFill>
          <a:ln/>
        </p:spPr>
      </p:sp>
      <p:pic>
        <p:nvPicPr>
          <p:cNvPr id="4" name="Image 0" descr="preencoded.png"/>
          <p:cNvPicPr>
            <a:picLocks noChangeAspect="1"/>
          </p:cNvPicPr>
          <p:nvPr/>
        </p:nvPicPr>
        <p:blipFill>
          <a:blip r:embed="rId3"/>
          <a:stretch>
            <a:fillRect/>
          </a:stretch>
        </p:blipFill>
        <p:spPr>
          <a:xfrm>
            <a:off x="1386721" y="1978223"/>
            <a:ext cx="281583" cy="351949"/>
          </a:xfrm>
          <a:prstGeom prst="rect">
            <a:avLst/>
          </a:prstGeom>
        </p:spPr>
      </p:pic>
      <p:sp>
        <p:nvSpPr>
          <p:cNvPr id="5" name="Text 2"/>
          <p:cNvSpPr/>
          <p:nvPr/>
        </p:nvSpPr>
        <p:spPr>
          <a:xfrm>
            <a:off x="2554486" y="1777603"/>
            <a:ext cx="3001804" cy="312777"/>
          </a:xfrm>
          <a:prstGeom prst="rect">
            <a:avLst/>
          </a:prstGeom>
          <a:noFill/>
          <a:ln/>
        </p:spPr>
        <p:txBody>
          <a:bodyPr wrap="none" lIns="0" tIns="0" rIns="0" bIns="0" rtlCol="0" anchor="t"/>
          <a:lstStyle/>
          <a:p>
            <a:pPr marL="0" indent="0" algn="l">
              <a:lnSpc>
                <a:spcPts val="2450"/>
              </a:lnSpc>
              <a:buNone/>
            </a:pPr>
            <a:r>
              <a:rPr lang="en-US" sz="1950" b="1" dirty="0">
                <a:solidFill>
                  <a:srgbClr val="DAD1E6"/>
                </a:solidFill>
                <a:latin typeface="Inconsolata Bold" pitchFamily="34" charset="0"/>
                <a:ea typeface="Inconsolata Bold" pitchFamily="34" charset="-122"/>
                <a:cs typeface="Inconsolata Bold" pitchFamily="34" charset="-120"/>
              </a:rPr>
              <a:t>Deep Learning Approaches</a:t>
            </a:r>
            <a:endParaRPr lang="en-US" sz="1950" dirty="0"/>
          </a:p>
        </p:txBody>
      </p:sp>
      <p:sp>
        <p:nvSpPr>
          <p:cNvPr id="6" name="Text 3"/>
          <p:cNvSpPr/>
          <p:nvPr/>
        </p:nvSpPr>
        <p:spPr>
          <a:xfrm>
            <a:off x="2554486" y="2210514"/>
            <a:ext cx="4062532" cy="320397"/>
          </a:xfrm>
          <a:prstGeom prst="rect">
            <a:avLst/>
          </a:prstGeom>
          <a:noFill/>
          <a:ln/>
        </p:spPr>
        <p:txBody>
          <a:bodyPr wrap="none" lIns="0" tIns="0" rIns="0" bIns="0" rtlCol="0" anchor="t"/>
          <a:lstStyle/>
          <a:p>
            <a:pPr marL="0" indent="0" algn="l">
              <a:lnSpc>
                <a:spcPts val="2500"/>
              </a:lnSpc>
              <a:buNone/>
            </a:pPr>
            <a:r>
              <a:rPr lang="en-US" sz="1550" dirty="0">
                <a:solidFill>
                  <a:srgbClr val="DAD1E6"/>
                </a:solidFill>
                <a:latin typeface="Fira Sans" pitchFamily="34" charset="0"/>
                <a:ea typeface="Fira Sans" pitchFamily="34" charset="-122"/>
                <a:cs typeface="Fira Sans" pitchFamily="34" charset="-120"/>
              </a:rPr>
              <a:t>Implement LSTM, BERT, or GPT-based models</a:t>
            </a:r>
            <a:endParaRPr lang="en-US" sz="1550" dirty="0"/>
          </a:p>
        </p:txBody>
      </p:sp>
      <p:sp>
        <p:nvSpPr>
          <p:cNvPr id="7" name="Shape 4"/>
          <p:cNvSpPr/>
          <p:nvPr/>
        </p:nvSpPr>
        <p:spPr>
          <a:xfrm>
            <a:off x="2454354" y="2721531"/>
            <a:ext cx="11375231" cy="11430"/>
          </a:xfrm>
          <a:prstGeom prst="roundRect">
            <a:avLst>
              <a:gd name="adj" fmla="val 262791"/>
            </a:avLst>
          </a:prstGeom>
          <a:solidFill>
            <a:srgbClr val="5C4E69"/>
          </a:solidFill>
          <a:ln/>
        </p:spPr>
      </p:sp>
      <p:sp>
        <p:nvSpPr>
          <p:cNvPr id="8" name="Shape 5"/>
          <p:cNvSpPr/>
          <p:nvPr/>
        </p:nvSpPr>
        <p:spPr>
          <a:xfrm>
            <a:off x="700802" y="2831068"/>
            <a:ext cx="3307199" cy="1153597"/>
          </a:xfrm>
          <a:prstGeom prst="roundRect">
            <a:avLst>
              <a:gd name="adj" fmla="val 2604"/>
            </a:avLst>
          </a:prstGeom>
          <a:solidFill>
            <a:srgbClr val="433550"/>
          </a:solidFill>
          <a:ln/>
        </p:spPr>
      </p:sp>
      <p:pic>
        <p:nvPicPr>
          <p:cNvPr id="9" name="Image 1" descr="preencoded.png"/>
          <p:cNvPicPr>
            <a:picLocks noChangeAspect="1"/>
          </p:cNvPicPr>
          <p:nvPr/>
        </p:nvPicPr>
        <p:blipFill>
          <a:blip r:embed="rId4"/>
          <a:stretch>
            <a:fillRect/>
          </a:stretch>
        </p:blipFill>
        <p:spPr>
          <a:xfrm>
            <a:off x="2213610" y="3231833"/>
            <a:ext cx="281583" cy="351949"/>
          </a:xfrm>
          <a:prstGeom prst="rect">
            <a:avLst/>
          </a:prstGeom>
        </p:spPr>
      </p:pic>
      <p:sp>
        <p:nvSpPr>
          <p:cNvPr id="10" name="Text 6"/>
          <p:cNvSpPr/>
          <p:nvPr/>
        </p:nvSpPr>
        <p:spPr>
          <a:xfrm>
            <a:off x="4208145" y="3031212"/>
            <a:ext cx="2876788" cy="312777"/>
          </a:xfrm>
          <a:prstGeom prst="rect">
            <a:avLst/>
          </a:prstGeom>
          <a:noFill/>
          <a:ln/>
        </p:spPr>
        <p:txBody>
          <a:bodyPr wrap="none" lIns="0" tIns="0" rIns="0" bIns="0" rtlCol="0" anchor="t"/>
          <a:lstStyle/>
          <a:p>
            <a:pPr marL="0" indent="0" algn="l">
              <a:lnSpc>
                <a:spcPts val="2450"/>
              </a:lnSpc>
              <a:buNone/>
            </a:pPr>
            <a:r>
              <a:rPr lang="en-US" sz="1950" b="1" dirty="0">
                <a:solidFill>
                  <a:srgbClr val="DAD1E6"/>
                </a:solidFill>
                <a:latin typeface="Inconsolata Bold" pitchFamily="34" charset="0"/>
                <a:ea typeface="Inconsolata Bold" pitchFamily="34" charset="-122"/>
                <a:cs typeface="Inconsolata Bold" pitchFamily="34" charset="-120"/>
              </a:rPr>
              <a:t>Enhanced Topic Modeling</a:t>
            </a:r>
            <a:endParaRPr lang="en-US" sz="1950" dirty="0"/>
          </a:p>
        </p:txBody>
      </p:sp>
      <p:sp>
        <p:nvSpPr>
          <p:cNvPr id="11" name="Text 7"/>
          <p:cNvSpPr/>
          <p:nvPr/>
        </p:nvSpPr>
        <p:spPr>
          <a:xfrm>
            <a:off x="4208145" y="3464123"/>
            <a:ext cx="2884170" cy="320397"/>
          </a:xfrm>
          <a:prstGeom prst="rect">
            <a:avLst/>
          </a:prstGeom>
          <a:noFill/>
          <a:ln/>
        </p:spPr>
        <p:txBody>
          <a:bodyPr wrap="none" lIns="0" tIns="0" rIns="0" bIns="0" rtlCol="0" anchor="t"/>
          <a:lstStyle/>
          <a:p>
            <a:pPr marL="0" indent="0" algn="l">
              <a:lnSpc>
                <a:spcPts val="2500"/>
              </a:lnSpc>
              <a:buNone/>
            </a:pPr>
            <a:r>
              <a:rPr lang="en-US" sz="1550" dirty="0">
                <a:solidFill>
                  <a:srgbClr val="DAD1E6"/>
                </a:solidFill>
                <a:latin typeface="Fira Sans" pitchFamily="34" charset="0"/>
                <a:ea typeface="Fira Sans" pitchFamily="34" charset="-122"/>
                <a:cs typeface="Fira Sans" pitchFamily="34" charset="-120"/>
              </a:rPr>
              <a:t>Use LDA for finer-grained topics</a:t>
            </a:r>
            <a:endParaRPr lang="en-US" sz="1550" dirty="0"/>
          </a:p>
        </p:txBody>
      </p:sp>
      <p:sp>
        <p:nvSpPr>
          <p:cNvPr id="12" name="Shape 8"/>
          <p:cNvSpPr/>
          <p:nvPr/>
        </p:nvSpPr>
        <p:spPr>
          <a:xfrm>
            <a:off x="4108013" y="3975140"/>
            <a:ext cx="9721572" cy="11430"/>
          </a:xfrm>
          <a:prstGeom prst="roundRect">
            <a:avLst>
              <a:gd name="adj" fmla="val 262791"/>
            </a:avLst>
          </a:prstGeom>
          <a:solidFill>
            <a:srgbClr val="5C4E69"/>
          </a:solidFill>
          <a:ln/>
        </p:spPr>
      </p:sp>
      <p:sp>
        <p:nvSpPr>
          <p:cNvPr id="13" name="Shape 9"/>
          <p:cNvSpPr/>
          <p:nvPr/>
        </p:nvSpPr>
        <p:spPr>
          <a:xfrm>
            <a:off x="700802" y="4084677"/>
            <a:ext cx="4960739" cy="1153597"/>
          </a:xfrm>
          <a:prstGeom prst="roundRect">
            <a:avLst>
              <a:gd name="adj" fmla="val 2604"/>
            </a:avLst>
          </a:prstGeom>
          <a:solidFill>
            <a:srgbClr val="433550"/>
          </a:solidFill>
          <a:ln/>
        </p:spPr>
      </p:sp>
      <p:pic>
        <p:nvPicPr>
          <p:cNvPr id="14" name="Image 2" descr="preencoded.png"/>
          <p:cNvPicPr>
            <a:picLocks noChangeAspect="1"/>
          </p:cNvPicPr>
          <p:nvPr/>
        </p:nvPicPr>
        <p:blipFill>
          <a:blip r:embed="rId5"/>
          <a:stretch>
            <a:fillRect/>
          </a:stretch>
        </p:blipFill>
        <p:spPr>
          <a:xfrm>
            <a:off x="3040380" y="4485442"/>
            <a:ext cx="281583" cy="351949"/>
          </a:xfrm>
          <a:prstGeom prst="rect">
            <a:avLst/>
          </a:prstGeom>
        </p:spPr>
      </p:pic>
      <p:sp>
        <p:nvSpPr>
          <p:cNvPr id="15" name="Text 10"/>
          <p:cNvSpPr/>
          <p:nvPr/>
        </p:nvSpPr>
        <p:spPr>
          <a:xfrm>
            <a:off x="5861685" y="4284821"/>
            <a:ext cx="2503051" cy="312777"/>
          </a:xfrm>
          <a:prstGeom prst="rect">
            <a:avLst/>
          </a:prstGeom>
          <a:noFill/>
          <a:ln/>
        </p:spPr>
        <p:txBody>
          <a:bodyPr wrap="none" lIns="0" tIns="0" rIns="0" bIns="0" rtlCol="0" anchor="t"/>
          <a:lstStyle/>
          <a:p>
            <a:pPr marL="0" indent="0" algn="l">
              <a:lnSpc>
                <a:spcPts val="2450"/>
              </a:lnSpc>
              <a:buNone/>
            </a:pPr>
            <a:r>
              <a:rPr lang="en-US" sz="1950" b="1" dirty="0">
                <a:solidFill>
                  <a:srgbClr val="DAD1E6"/>
                </a:solidFill>
                <a:latin typeface="Inconsolata Bold" pitchFamily="34" charset="0"/>
                <a:ea typeface="Inconsolata Bold" pitchFamily="34" charset="-122"/>
                <a:cs typeface="Inconsolata Bold" pitchFamily="34" charset="-120"/>
              </a:rPr>
              <a:t>Real-Time Analytics</a:t>
            </a:r>
            <a:endParaRPr lang="en-US" sz="1950" dirty="0"/>
          </a:p>
        </p:txBody>
      </p:sp>
      <p:sp>
        <p:nvSpPr>
          <p:cNvPr id="16" name="Text 11"/>
          <p:cNvSpPr/>
          <p:nvPr/>
        </p:nvSpPr>
        <p:spPr>
          <a:xfrm>
            <a:off x="5861685" y="4717733"/>
            <a:ext cx="3292673" cy="320397"/>
          </a:xfrm>
          <a:prstGeom prst="rect">
            <a:avLst/>
          </a:prstGeom>
          <a:noFill/>
          <a:ln/>
        </p:spPr>
        <p:txBody>
          <a:bodyPr wrap="none" lIns="0" tIns="0" rIns="0" bIns="0" rtlCol="0" anchor="t"/>
          <a:lstStyle/>
          <a:p>
            <a:pPr marL="0" indent="0" algn="l">
              <a:lnSpc>
                <a:spcPts val="2500"/>
              </a:lnSpc>
              <a:buNone/>
            </a:pPr>
            <a:r>
              <a:rPr lang="en-US" sz="1550" dirty="0">
                <a:solidFill>
                  <a:srgbClr val="DAD1E6"/>
                </a:solidFill>
                <a:latin typeface="Fira Sans" pitchFamily="34" charset="0"/>
                <a:ea typeface="Fira Sans" pitchFamily="34" charset="-122"/>
                <a:cs typeface="Fira Sans" pitchFamily="34" charset="-120"/>
              </a:rPr>
              <a:t>Employ Twitter's API for live tracking</a:t>
            </a:r>
            <a:endParaRPr lang="en-US" sz="1550" dirty="0"/>
          </a:p>
        </p:txBody>
      </p:sp>
      <p:sp>
        <p:nvSpPr>
          <p:cNvPr id="17" name="Shape 12"/>
          <p:cNvSpPr/>
          <p:nvPr/>
        </p:nvSpPr>
        <p:spPr>
          <a:xfrm>
            <a:off x="5761553" y="5228749"/>
            <a:ext cx="8068032" cy="11430"/>
          </a:xfrm>
          <a:prstGeom prst="roundRect">
            <a:avLst>
              <a:gd name="adj" fmla="val 262791"/>
            </a:avLst>
          </a:prstGeom>
          <a:solidFill>
            <a:srgbClr val="5C4E69"/>
          </a:solidFill>
          <a:ln/>
        </p:spPr>
      </p:sp>
      <p:sp>
        <p:nvSpPr>
          <p:cNvPr id="18" name="Shape 13"/>
          <p:cNvSpPr/>
          <p:nvPr/>
        </p:nvSpPr>
        <p:spPr>
          <a:xfrm>
            <a:off x="700802" y="5338286"/>
            <a:ext cx="6614398" cy="1153597"/>
          </a:xfrm>
          <a:prstGeom prst="roundRect">
            <a:avLst>
              <a:gd name="adj" fmla="val 2604"/>
            </a:avLst>
          </a:prstGeom>
          <a:solidFill>
            <a:srgbClr val="433550"/>
          </a:solidFill>
          <a:ln/>
        </p:spPr>
      </p:sp>
      <p:pic>
        <p:nvPicPr>
          <p:cNvPr id="19" name="Image 3" descr="preencoded.png"/>
          <p:cNvPicPr>
            <a:picLocks noChangeAspect="1"/>
          </p:cNvPicPr>
          <p:nvPr/>
        </p:nvPicPr>
        <p:blipFill>
          <a:blip r:embed="rId6"/>
          <a:stretch>
            <a:fillRect/>
          </a:stretch>
        </p:blipFill>
        <p:spPr>
          <a:xfrm>
            <a:off x="3867150" y="5739051"/>
            <a:ext cx="281583" cy="351949"/>
          </a:xfrm>
          <a:prstGeom prst="rect">
            <a:avLst/>
          </a:prstGeom>
        </p:spPr>
      </p:pic>
      <p:sp>
        <p:nvSpPr>
          <p:cNvPr id="20" name="Text 14"/>
          <p:cNvSpPr/>
          <p:nvPr/>
        </p:nvSpPr>
        <p:spPr>
          <a:xfrm>
            <a:off x="7515344" y="5538430"/>
            <a:ext cx="3502104" cy="312777"/>
          </a:xfrm>
          <a:prstGeom prst="rect">
            <a:avLst/>
          </a:prstGeom>
          <a:noFill/>
          <a:ln/>
        </p:spPr>
        <p:txBody>
          <a:bodyPr wrap="none" lIns="0" tIns="0" rIns="0" bIns="0" rtlCol="0" anchor="t"/>
          <a:lstStyle/>
          <a:p>
            <a:pPr marL="0" indent="0" algn="l">
              <a:lnSpc>
                <a:spcPts val="2450"/>
              </a:lnSpc>
              <a:buNone/>
            </a:pPr>
            <a:r>
              <a:rPr lang="en-US" sz="1950" b="1" dirty="0">
                <a:solidFill>
                  <a:srgbClr val="DAD1E6"/>
                </a:solidFill>
                <a:latin typeface="Inconsolata Bold" pitchFamily="34" charset="0"/>
                <a:ea typeface="Inconsolata Bold" pitchFamily="34" charset="-122"/>
                <a:cs typeface="Inconsolata Bold" pitchFamily="34" charset="-120"/>
              </a:rPr>
              <a:t>Improved Sentiment Detection</a:t>
            </a:r>
            <a:endParaRPr lang="en-US" sz="1950" dirty="0"/>
          </a:p>
        </p:txBody>
      </p:sp>
      <p:sp>
        <p:nvSpPr>
          <p:cNvPr id="21" name="Text 15"/>
          <p:cNvSpPr/>
          <p:nvPr/>
        </p:nvSpPr>
        <p:spPr>
          <a:xfrm>
            <a:off x="7515344" y="5971342"/>
            <a:ext cx="3976330" cy="320397"/>
          </a:xfrm>
          <a:prstGeom prst="rect">
            <a:avLst/>
          </a:prstGeom>
          <a:noFill/>
          <a:ln/>
        </p:spPr>
        <p:txBody>
          <a:bodyPr wrap="none" lIns="0" tIns="0" rIns="0" bIns="0" rtlCol="0" anchor="t"/>
          <a:lstStyle/>
          <a:p>
            <a:pPr marL="0" indent="0" algn="l">
              <a:lnSpc>
                <a:spcPts val="2500"/>
              </a:lnSpc>
              <a:buNone/>
            </a:pPr>
            <a:r>
              <a:rPr lang="en-US" sz="1550" dirty="0">
                <a:solidFill>
                  <a:srgbClr val="DAD1E6"/>
                </a:solidFill>
                <a:latin typeface="Fira Sans" pitchFamily="34" charset="0"/>
                <a:ea typeface="Fira Sans" pitchFamily="34" charset="-122"/>
                <a:cs typeface="Fira Sans" pitchFamily="34" charset="-120"/>
              </a:rPr>
              <a:t>Add sarcasm and emoji-based classification</a:t>
            </a:r>
            <a:endParaRPr lang="en-US" sz="1550" dirty="0"/>
          </a:p>
        </p:txBody>
      </p:sp>
      <p:sp>
        <p:nvSpPr>
          <p:cNvPr id="22" name="Text 16"/>
          <p:cNvSpPr/>
          <p:nvPr/>
        </p:nvSpPr>
        <p:spPr>
          <a:xfrm>
            <a:off x="700802" y="6717149"/>
            <a:ext cx="13228796" cy="961192"/>
          </a:xfrm>
          <a:prstGeom prst="rect">
            <a:avLst/>
          </a:prstGeom>
          <a:noFill/>
          <a:ln/>
        </p:spPr>
        <p:txBody>
          <a:bodyPr wrap="square" lIns="0" tIns="0" rIns="0" bIns="0" rtlCol="0" anchor="t"/>
          <a:lstStyle/>
          <a:p>
            <a:pPr marL="0" indent="0" algn="l">
              <a:lnSpc>
                <a:spcPts val="2500"/>
              </a:lnSpc>
              <a:buNone/>
            </a:pPr>
            <a:r>
              <a:rPr lang="en-US" sz="1550" dirty="0">
                <a:solidFill>
                  <a:srgbClr val="DAD1E6"/>
                </a:solidFill>
                <a:latin typeface="Fira Sans" pitchFamily="34" charset="0"/>
                <a:ea typeface="Fira Sans" pitchFamily="34" charset="-122"/>
                <a:cs typeface="Fira Sans" pitchFamily="34" charset="-120"/>
              </a:rPr>
              <a:t>This project successfully classified tweet sentiments using both rule-based and machine learning models. The machine learning approach exhibited greater robustness, achieving an accuracy of 86.10% with Logistic Regression, while topic modeling added depth by segmenting tweets into key themes.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TotalTime>
  <Words>723</Words>
  <Application>Microsoft Office PowerPoint</Application>
  <PresentationFormat>Custom</PresentationFormat>
  <Paragraphs>103</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Inconsolata Bold</vt:lpstr>
      <vt:lpstr>Calibri</vt:lpstr>
      <vt:lpstr>Fira Sans</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SOMYA</cp:lastModifiedBy>
  <cp:revision>14</cp:revision>
  <dcterms:created xsi:type="dcterms:W3CDTF">2025-03-26T05:03:28Z</dcterms:created>
  <dcterms:modified xsi:type="dcterms:W3CDTF">2025-03-29T05:01:24Z</dcterms:modified>
</cp:coreProperties>
</file>